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7" d="100"/>
          <a:sy n="157" d="100"/>
        </p:scale>
        <p:origin x="4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66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7B14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645920" y="-1645920"/>
            <a:ext cx="5029200" cy="5029200"/>
          </a:xfrm>
          <a:prstGeom prst="ellipse">
            <a:avLst/>
          </a:prstGeom>
          <a:solidFill>
            <a:srgbClr val="C0272D">
              <a:alpha val="30000"/>
            </a:srgbClr>
          </a:solidFill>
          <a:ln w="12700">
            <a:solidFill>
              <a:srgbClr val="C0272D">
                <a:alpha val="3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583680" y="2560320"/>
            <a:ext cx="4572000" cy="4572000"/>
          </a:xfrm>
          <a:prstGeom prst="ellipse">
            <a:avLst/>
          </a:prstGeom>
          <a:solidFill>
            <a:srgbClr val="D44F53">
              <a:alpha val="25000"/>
            </a:srgbClr>
          </a:solidFill>
          <a:ln w="12700">
            <a:solidFill>
              <a:srgbClr val="D44F53">
                <a:alpha val="2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46720" y="548640"/>
            <a:ext cx="640080" cy="640080"/>
          </a:xfrm>
          <a:prstGeom prst="ellipse">
            <a:avLst/>
          </a:prstGeom>
          <a:solidFill>
            <a:srgbClr val="F9F0E6">
              <a:alpha val="45000"/>
            </a:srgbClr>
          </a:solidFill>
          <a:ln w="12700">
            <a:solidFill>
              <a:srgbClr val="F9F0E6">
                <a:alpha val="45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65760" y="4480560"/>
            <a:ext cx="320040" cy="320040"/>
          </a:xfrm>
          <a:prstGeom prst="ellipse">
            <a:avLst/>
          </a:prstGeom>
          <a:solidFill>
            <a:srgbClr val="E8A0A2">
              <a:alpha val="40000"/>
            </a:srgbClr>
          </a:solidFill>
          <a:ln w="12700">
            <a:solidFill>
              <a:srgbClr val="E8A0A2">
                <a:alpha val="4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1371600"/>
            <a:ext cx="2103120" cy="301752"/>
          </a:xfrm>
          <a:prstGeom prst="roundRect">
            <a:avLst>
              <a:gd name="adj" fmla="val 48485"/>
            </a:avLst>
          </a:prstGeom>
          <a:solidFill>
            <a:srgbClr val="F9F0E6"/>
          </a:solidFill>
          <a:ln w="12700">
            <a:solidFill>
              <a:srgbClr val="F9F0E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371600"/>
            <a:ext cx="21031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kern="0" spc="180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ДИГИТАЛНО ПЛАЌАЊЕ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57200" y="1783080"/>
            <a:ext cx="68580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IUTE Pay</a:t>
            </a:r>
            <a:endParaRPr lang="en-US" sz="7800" dirty="0"/>
          </a:p>
        </p:txBody>
      </p:sp>
      <p:sp>
        <p:nvSpPr>
          <p:cNvPr id="9" name="Shape 7"/>
          <p:cNvSpPr/>
          <p:nvPr/>
        </p:nvSpPr>
        <p:spPr>
          <a:xfrm>
            <a:off x="502920" y="3246120"/>
            <a:ext cx="109728" cy="109728"/>
          </a:xfrm>
          <a:prstGeom prst="ellipse">
            <a:avLst/>
          </a:prstGeom>
          <a:solidFill>
            <a:srgbClr val="E8A0A2"/>
          </a:solidFill>
          <a:ln w="12700">
            <a:solidFill>
              <a:srgbClr val="E8A0A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85800" y="3246120"/>
            <a:ext cx="109728" cy="109728"/>
          </a:xfrm>
          <a:prstGeom prst="ellipse">
            <a:avLst/>
          </a:prstGeom>
          <a:solidFill>
            <a:srgbClr val="E8A0A2"/>
          </a:solidFill>
          <a:ln w="12700">
            <a:solidFill>
              <a:srgbClr val="E8A0A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68680" y="3246120"/>
            <a:ext cx="109728" cy="109728"/>
          </a:xfrm>
          <a:prstGeom prst="ellipse">
            <a:avLst/>
          </a:prstGeom>
          <a:solidFill>
            <a:srgbClr val="E8A0A2"/>
          </a:solidFill>
          <a:ln w="12700">
            <a:solidFill>
              <a:srgbClr val="E8A0A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7200" y="3424428"/>
            <a:ext cx="6858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i="1" dirty="0" err="1">
                <a:solidFill>
                  <a:srgbClr val="E8A0A2"/>
                </a:solidFill>
                <a:latin typeface="Calibri" panose="020F0502020204030204" pitchFamily="34" charset="0"/>
                <a:ea typeface="Sora SemiBold" pitchFamily="34" charset="-122"/>
                <a:cs typeface="Calibri" panose="020F0502020204030204" pitchFamily="34" charset="0"/>
              </a:rPr>
              <a:t>Во</a:t>
            </a:r>
            <a:r>
              <a:rPr lang="en-US" sz="2400" i="1" dirty="0">
                <a:solidFill>
                  <a:srgbClr val="E8A0A2"/>
                </a:solidFill>
                <a:latin typeface="Calibri" panose="020F0502020204030204" pitchFamily="34" charset="0"/>
                <a:ea typeface="Sora SemiBold" pitchFamily="34" charset="-122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E8A0A2"/>
                </a:solidFill>
                <a:latin typeface="Calibri" panose="020F0502020204030204" pitchFamily="34" charset="0"/>
                <a:ea typeface="Sora SemiBold" pitchFamily="34" charset="-122"/>
                <a:cs typeface="Calibri" panose="020F0502020204030204" pitchFamily="34" charset="0"/>
              </a:rPr>
              <a:t>чекор</a:t>
            </a:r>
            <a:r>
              <a:rPr lang="en-US" sz="2400" i="1" dirty="0">
                <a:solidFill>
                  <a:srgbClr val="E8A0A2"/>
                </a:solidFill>
                <a:latin typeface="Calibri" panose="020F0502020204030204" pitchFamily="34" charset="0"/>
                <a:ea typeface="Sora SemiBold" pitchFamily="34" charset="-122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E8A0A2"/>
                </a:solidFill>
                <a:latin typeface="Calibri" panose="020F0502020204030204" pitchFamily="34" charset="0"/>
                <a:ea typeface="Sora SemiBold" pitchFamily="34" charset="-122"/>
                <a:cs typeface="Calibri" panose="020F0502020204030204" pitchFamily="34" charset="0"/>
              </a:rPr>
              <a:t>со</a:t>
            </a:r>
            <a:r>
              <a:rPr lang="en-US" sz="2400" i="1" dirty="0">
                <a:solidFill>
                  <a:srgbClr val="E8A0A2"/>
                </a:solidFill>
                <a:latin typeface="Calibri" panose="020F0502020204030204" pitchFamily="34" charset="0"/>
                <a:ea typeface="Sora SemiBold" pitchFamily="34" charset="-122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E8A0A2"/>
                </a:solidFill>
                <a:latin typeface="Calibri" panose="020F0502020204030204" pitchFamily="34" charset="0"/>
                <a:ea typeface="Sora SemiBold" pitchFamily="34" charset="-122"/>
                <a:cs typeface="Calibri" panose="020F0502020204030204" pitchFamily="34" charset="0"/>
              </a:rPr>
              <a:t>времето</a:t>
            </a:r>
            <a:endParaRPr lang="en-US" sz="2400" i="1" dirty="0">
              <a:solidFill>
                <a:srgbClr val="E8A0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57200" y="3950208"/>
            <a:ext cx="5943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F0CE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Финансиска слобода за </a:t>
            </a:r>
            <a:r>
              <a:rPr lang="en-US" sz="1350" dirty="0" err="1">
                <a:solidFill>
                  <a:srgbClr val="F0CE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твојата</a:t>
            </a:r>
            <a:r>
              <a:rPr lang="en-US" sz="1350" dirty="0">
                <a:solidFill>
                  <a:srgbClr val="F0CE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50" dirty="0" err="1">
                <a:solidFill>
                  <a:srgbClr val="F0CE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генерација</a:t>
            </a:r>
            <a:r>
              <a:rPr lang="en-US" sz="1350" dirty="0">
                <a:solidFill>
                  <a:srgbClr val="F0CE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</p:txBody>
      </p:sp>
      <p:sp>
        <p:nvSpPr>
          <p:cNvPr id="14" name="Text 12"/>
          <p:cNvSpPr/>
          <p:nvPr/>
        </p:nvSpPr>
        <p:spPr>
          <a:xfrm>
            <a:off x="8046720" y="475488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/ 10</a:t>
            </a:r>
            <a:endParaRPr lang="en-US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1313ED-8A02-F4F3-CE84-AF5C3C0EB206}"/>
              </a:ext>
            </a:extLst>
          </p:cNvPr>
          <p:cNvSpPr txBox="1"/>
          <p:nvPr/>
        </p:nvSpPr>
        <p:spPr>
          <a:xfrm>
            <a:off x="7537731" y="4043764"/>
            <a:ext cx="2063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350" dirty="0">
                <a:solidFill>
                  <a:srgbClr val="F0CE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Креирано од:</a:t>
            </a:r>
          </a:p>
          <a:p>
            <a:r>
              <a:rPr lang="mk-MK" sz="1350" b="1" dirty="0" err="1">
                <a:solidFill>
                  <a:srgbClr val="F0CE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ГенВоЗен</a:t>
            </a:r>
            <a:endParaRPr lang="en-US" sz="13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7B14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327093" y="-1573172"/>
            <a:ext cx="5486400" cy="5486400"/>
          </a:xfrm>
          <a:prstGeom prst="ellipse">
            <a:avLst/>
          </a:prstGeom>
          <a:solidFill>
            <a:srgbClr val="C0272D">
              <a:alpha val="35000"/>
            </a:srgbClr>
          </a:solidFill>
          <a:ln w="12700">
            <a:solidFill>
              <a:srgbClr val="C0272D">
                <a:alpha val="35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583680" y="2560320"/>
            <a:ext cx="4114800" cy="4114800"/>
          </a:xfrm>
          <a:prstGeom prst="ellipse">
            <a:avLst/>
          </a:prstGeom>
          <a:solidFill>
            <a:srgbClr val="D44F53">
              <a:alpha val="28000"/>
            </a:srgbClr>
          </a:solidFill>
          <a:ln w="12700">
            <a:solidFill>
              <a:srgbClr val="D44F53">
                <a:alpha val="2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389120" y="274320"/>
            <a:ext cx="365760" cy="365760"/>
          </a:xfrm>
          <a:prstGeom prst="ellipse">
            <a:avLst/>
          </a:prstGeom>
          <a:solidFill>
            <a:srgbClr val="F9F0E6">
              <a:alpha val="40000"/>
            </a:srgbClr>
          </a:solidFill>
          <a:ln w="12700">
            <a:solidFill>
              <a:srgbClr val="F9F0E6">
                <a:alpha val="4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029200" y="777240"/>
            <a:ext cx="228600" cy="228600"/>
          </a:xfrm>
          <a:prstGeom prst="ellipse">
            <a:avLst/>
          </a:prstGeom>
          <a:solidFill>
            <a:srgbClr val="F9F0E6">
              <a:alpha val="30000"/>
            </a:srgbClr>
          </a:solidFill>
          <a:ln w="12700">
            <a:solidFill>
              <a:srgbClr val="F9F0E6">
                <a:alpha val="3000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0" y="987552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35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ПОВИК ЗА АКЦИЈА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57200" y="169164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mk-MK" sz="4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Подготвени </a:t>
            </a:r>
            <a:r>
              <a:rPr lang="en-US" sz="4400" b="1" dirty="0" err="1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за</a:t>
            </a:r>
            <a:r>
              <a:rPr lang="en-US" sz="4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 промена?</a:t>
            </a:r>
            <a:endParaRPr lang="en-US" sz="4400" dirty="0"/>
          </a:p>
        </p:txBody>
      </p:sp>
      <p:sp>
        <p:nvSpPr>
          <p:cNvPr id="10" name="Text 8"/>
          <p:cNvSpPr/>
          <p:nvPr/>
        </p:nvSpPr>
        <p:spPr>
          <a:xfrm>
            <a:off x="2926080" y="3017520"/>
            <a:ext cx="3291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Преземи ја апликацијата →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1929384" y="3488436"/>
            <a:ext cx="347472" cy="347472"/>
          </a:xfrm>
          <a:prstGeom prst="ellipse">
            <a:avLst/>
          </a:prstGeom>
          <a:solidFill>
            <a:srgbClr val="E8A0A2">
              <a:alpha val="50000"/>
            </a:srgbClr>
          </a:solidFill>
          <a:ln w="12700">
            <a:solidFill>
              <a:srgbClr val="E8A0A2">
                <a:alpha val="50000"/>
              </a:srgbClr>
            </a:solidFill>
            <a:prstDash val="solid"/>
          </a:ln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104" y="3534156"/>
            <a:ext cx="256032" cy="256032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955548" y="3918204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0CE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Прати на пријател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5094297" y="3483864"/>
            <a:ext cx="347472" cy="347472"/>
          </a:xfrm>
          <a:prstGeom prst="ellipse">
            <a:avLst/>
          </a:prstGeom>
          <a:solidFill>
            <a:srgbClr val="E8A0A2">
              <a:alpha val="50000"/>
            </a:srgbClr>
          </a:solidFill>
          <a:ln w="12700">
            <a:solidFill>
              <a:srgbClr val="E8A0A2">
                <a:alpha val="50000"/>
              </a:srgbClr>
            </a:solidFill>
            <a:prstDash val="solid"/>
          </a:ln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017" y="3529584"/>
            <a:ext cx="256032" cy="25603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4206240" y="3918204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0CE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Подели сметка</a:t>
            </a:r>
            <a:endParaRPr lang="en-US" sz="1100" dirty="0"/>
          </a:p>
        </p:txBody>
      </p:sp>
      <p:sp>
        <p:nvSpPr>
          <p:cNvPr id="17" name="Shape 13"/>
          <p:cNvSpPr/>
          <p:nvPr/>
        </p:nvSpPr>
        <p:spPr>
          <a:xfrm>
            <a:off x="6843724" y="3483864"/>
            <a:ext cx="347472" cy="347472"/>
          </a:xfrm>
          <a:prstGeom prst="ellipse">
            <a:avLst/>
          </a:prstGeom>
          <a:solidFill>
            <a:srgbClr val="E8A0A2">
              <a:alpha val="50000"/>
            </a:srgbClr>
          </a:solidFill>
          <a:ln w="12700">
            <a:solidFill>
              <a:srgbClr val="E8A0A2">
                <a:alpha val="50000"/>
              </a:srgbClr>
            </a:solidFill>
            <a:prstDash val="solid"/>
          </a:ln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444" y="3529584"/>
            <a:ext cx="256032" cy="256032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902454" y="3919448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0CE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Подари покон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3200400" y="4773168"/>
            <a:ext cx="2743200" cy="0"/>
          </a:xfrm>
          <a:prstGeom prst="line">
            <a:avLst/>
          </a:prstGeom>
          <a:noFill/>
          <a:ln w="12700">
            <a:solidFill>
              <a:srgbClr val="E8A0A2">
                <a:alpha val="40000"/>
              </a:srgbClr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0" y="4809744"/>
            <a:ext cx="9144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250" dirty="0">
                <a:solidFill>
                  <a:srgbClr val="E8A0A2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IUTE PAY</a:t>
            </a:r>
            <a:endParaRPr lang="en-US" sz="1100" dirty="0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B8531198-C474-FAEA-C9E7-CFB40B2E42CF}"/>
              </a:ext>
            </a:extLst>
          </p:cNvPr>
          <p:cNvSpPr/>
          <p:nvPr/>
        </p:nvSpPr>
        <p:spPr>
          <a:xfrm>
            <a:off x="3488981" y="3483864"/>
            <a:ext cx="347472" cy="347472"/>
          </a:xfrm>
          <a:prstGeom prst="ellipse">
            <a:avLst/>
          </a:prstGeom>
          <a:solidFill>
            <a:srgbClr val="E8A0A2">
              <a:alpha val="50000"/>
            </a:srgbClr>
          </a:solidFill>
          <a:ln w="12700">
            <a:solidFill>
              <a:srgbClr val="E8A0A2">
                <a:alpha val="50000"/>
              </a:srgbClr>
            </a:solidFill>
            <a:prstDash val="solid"/>
          </a:ln>
        </p:spPr>
      </p:sp>
      <p:pic>
        <p:nvPicPr>
          <p:cNvPr id="9" name="Image 0" descr="Piggy Bank with solid fill">
            <a:extLst>
              <a:ext uri="{FF2B5EF4-FFF2-40B4-BE49-F238E27FC236}">
                <a16:creationId xmlns:a16="http://schemas.microsoft.com/office/drawing/2014/main" id="{9D1A8D81-6EE0-B28E-D430-6984237FC1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88981" y="3488436"/>
            <a:ext cx="347472" cy="347472"/>
          </a:xfrm>
          <a:prstGeom prst="rect">
            <a:avLst/>
          </a:prstGeom>
        </p:spPr>
      </p:pic>
      <p:sp>
        <p:nvSpPr>
          <p:cNvPr id="22" name="Text 10">
            <a:extLst>
              <a:ext uri="{FF2B5EF4-FFF2-40B4-BE49-F238E27FC236}">
                <a16:creationId xmlns:a16="http://schemas.microsoft.com/office/drawing/2014/main" id="{A418A138-2C95-381E-13B9-FCD1EF4B6082}"/>
              </a:ext>
            </a:extLst>
          </p:cNvPr>
          <p:cNvSpPr/>
          <p:nvPr/>
        </p:nvSpPr>
        <p:spPr>
          <a:xfrm>
            <a:off x="2548253" y="3913228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mk-MK" sz="1100" dirty="0">
                <a:solidFill>
                  <a:srgbClr val="F0CE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Штеди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9144000" cy="1051560"/>
          </a:xfrm>
          <a:prstGeom prst="rect">
            <a:avLst/>
          </a:prstGeom>
          <a:solidFill>
            <a:srgbClr val="FDF8F5"/>
          </a:solidFill>
          <a:ln w="12700">
            <a:solidFill>
              <a:srgbClr val="FDF8F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137160"/>
            <a:ext cx="8229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7B141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Дали ти се случувало ова?</a:t>
            </a:r>
            <a:endParaRPr lang="en-US" sz="3300" dirty="0"/>
          </a:p>
        </p:txBody>
      </p:sp>
      <p:sp>
        <p:nvSpPr>
          <p:cNvPr id="5" name="Text 3"/>
          <p:cNvSpPr/>
          <p:nvPr/>
        </p:nvSpPr>
        <p:spPr>
          <a:xfrm>
            <a:off x="457200" y="120700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 сценарија од секојдневниот живот на Gen Z...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320040" y="1600200"/>
            <a:ext cx="2743200" cy="3246120"/>
          </a:xfrm>
          <a:prstGeom prst="roundRect">
            <a:avLst>
              <a:gd name="adj" fmla="val 4333"/>
            </a:avLst>
          </a:prstGeom>
          <a:solidFill>
            <a:srgbClr val="FAE5E5"/>
          </a:solidFill>
          <a:ln w="12700">
            <a:solidFill>
              <a:srgbClr val="E8A0A2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1289304" y="1828800"/>
            <a:ext cx="804672" cy="80467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744" y="1920240"/>
            <a:ext cx="621792" cy="62179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429768" y="2761488"/>
            <a:ext cx="25237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Пратил пари?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1051560" y="3163824"/>
            <a:ext cx="1280160" cy="0"/>
          </a:xfrm>
          <a:prstGeom prst="line">
            <a:avLst/>
          </a:prstGeom>
          <a:noFill/>
          <a:ln w="12700">
            <a:solidFill>
              <a:srgbClr val="E8A0A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29768" y="3246120"/>
            <a:ext cx="252374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Сакаш да му пратиш пари на другар, но апликацијата е комплицирана, бавна </a:t>
            </a:r>
            <a:r>
              <a:rPr lang="en-US" sz="1100" dirty="0" err="1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</a:t>
            </a: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</a:t>
            </a:r>
            <a:r>
              <a:rPr lang="mk-MK" sz="1100" dirty="0" err="1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олна</a:t>
            </a: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со провизии.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3200400" y="1600200"/>
            <a:ext cx="2743200" cy="3246120"/>
          </a:xfrm>
          <a:prstGeom prst="roundRect">
            <a:avLst>
              <a:gd name="adj" fmla="val 4333"/>
            </a:avLst>
          </a:prstGeom>
          <a:solidFill>
            <a:srgbClr val="F9F0E6"/>
          </a:solidFill>
          <a:ln w="12700">
            <a:solidFill>
              <a:srgbClr val="EDE5DA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4169664" y="1828800"/>
            <a:ext cx="804672" cy="80467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104" y="1920240"/>
            <a:ext cx="621792" cy="62179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310128" y="2761488"/>
            <a:ext cx="25237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Делиш сметка?</a:t>
            </a:r>
            <a:endParaRPr lang="en-US" sz="1450" dirty="0"/>
          </a:p>
        </p:txBody>
      </p:sp>
      <p:sp>
        <p:nvSpPr>
          <p:cNvPr id="16" name="Shape 12"/>
          <p:cNvSpPr/>
          <p:nvPr/>
        </p:nvSpPr>
        <p:spPr>
          <a:xfrm>
            <a:off x="3931920" y="3163824"/>
            <a:ext cx="1280160" cy="0"/>
          </a:xfrm>
          <a:prstGeom prst="line">
            <a:avLst/>
          </a:prstGeom>
          <a:noFill/>
          <a:ln w="12700">
            <a:solidFill>
              <a:srgbClr val="E8A0A2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3310128" y="3246120"/>
            <a:ext cx="252374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вечера со екипата, пресметувањето кој колку должи станува вистинска главоболка.</a:t>
            </a:r>
            <a:endParaRPr lang="en-US" sz="1100" dirty="0"/>
          </a:p>
        </p:txBody>
      </p:sp>
      <p:sp>
        <p:nvSpPr>
          <p:cNvPr id="18" name="Shape 14"/>
          <p:cNvSpPr/>
          <p:nvPr/>
        </p:nvSpPr>
        <p:spPr>
          <a:xfrm>
            <a:off x="6080760" y="1600200"/>
            <a:ext cx="2743200" cy="3246120"/>
          </a:xfrm>
          <a:prstGeom prst="roundRect">
            <a:avLst>
              <a:gd name="adj" fmla="val 4333"/>
            </a:avLst>
          </a:prstGeom>
          <a:solidFill>
            <a:srgbClr val="FAE5E5"/>
          </a:solidFill>
          <a:ln w="12700">
            <a:solidFill>
              <a:srgbClr val="E8A0A2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7050024" y="1828800"/>
            <a:ext cx="804672" cy="80467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464" y="1920240"/>
            <a:ext cx="621792" cy="62179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190488" y="2761488"/>
            <a:ext cx="25237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Пратил подарок?</a:t>
            </a:r>
            <a:endParaRPr lang="en-US" sz="1450" dirty="0"/>
          </a:p>
        </p:txBody>
      </p:sp>
      <p:sp>
        <p:nvSpPr>
          <p:cNvPr id="22" name="Shape 17"/>
          <p:cNvSpPr/>
          <p:nvPr/>
        </p:nvSpPr>
        <p:spPr>
          <a:xfrm>
            <a:off x="6812280" y="3163824"/>
            <a:ext cx="1280160" cy="0"/>
          </a:xfrm>
          <a:prstGeom prst="line">
            <a:avLst/>
          </a:prstGeom>
          <a:noFill/>
          <a:ln w="12700">
            <a:solidFill>
              <a:srgbClr val="E8A0A2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6190488" y="3246120"/>
            <a:ext cx="252374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Сакаш да изненадиш некого со паричен подарок, ама нема едноставен и стилски начин.</a:t>
            </a:r>
            <a:endParaRPr lang="en-US" sz="1100" dirty="0"/>
          </a:p>
        </p:txBody>
      </p:sp>
      <p:sp>
        <p:nvSpPr>
          <p:cNvPr id="24" name="Shape 19"/>
          <p:cNvSpPr/>
          <p:nvPr/>
        </p:nvSpPr>
        <p:spPr>
          <a:xfrm>
            <a:off x="2286000" y="4736592"/>
            <a:ext cx="4572000" cy="274320"/>
          </a:xfrm>
          <a:prstGeom prst="roundRect">
            <a:avLst>
              <a:gd name="adj" fmla="val 33333"/>
            </a:avLst>
          </a:prstGeom>
          <a:solidFill>
            <a:srgbClr val="FAE5E5"/>
          </a:solidFill>
          <a:ln w="12700">
            <a:solidFill>
              <a:srgbClr val="E8A0A2"/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2286000" y="4736592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C027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IUTE Pay го решава сето ова →</a:t>
            </a:r>
            <a:endParaRPr lang="en-US" sz="1100" dirty="0"/>
          </a:p>
        </p:txBody>
      </p:sp>
      <p:sp>
        <p:nvSpPr>
          <p:cNvPr id="26" name="Text 21"/>
          <p:cNvSpPr/>
          <p:nvPr/>
        </p:nvSpPr>
        <p:spPr>
          <a:xfrm>
            <a:off x="8046720" y="4800600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r>
              <a:rPr lang="mk-MK" sz="9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r>
              <a:rPr lang="en-US" sz="9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10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0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166360" y="-1828800"/>
            <a:ext cx="5943600" cy="8229600"/>
          </a:xfrm>
          <a:prstGeom prst="ellipse">
            <a:avLst/>
          </a:prstGeom>
          <a:solidFill>
            <a:srgbClr val="7B1416">
              <a:alpha val="55000"/>
            </a:srgbClr>
          </a:solidFill>
          <a:ln w="12700">
            <a:solidFill>
              <a:srgbClr val="7B1416">
                <a:alpha val="55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-1371600" y="3200400"/>
            <a:ext cx="3657600" cy="3657600"/>
          </a:xfrm>
          <a:prstGeom prst="ellipse">
            <a:avLst/>
          </a:prstGeom>
          <a:solidFill>
            <a:srgbClr val="D44F53">
              <a:alpha val="30000"/>
            </a:srgbClr>
          </a:solidFill>
          <a:ln w="12700">
            <a:solidFill>
              <a:srgbClr val="D44F53">
                <a:alpha val="3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040380" y="3704906"/>
            <a:ext cx="182880" cy="182880"/>
          </a:xfrm>
          <a:prstGeom prst="ellipse">
            <a:avLst/>
          </a:prstGeom>
          <a:solidFill>
            <a:srgbClr val="FFFFFF">
              <a:alpha val="35000"/>
            </a:srgbClr>
          </a:solidFill>
          <a:ln w="12700">
            <a:solidFill>
              <a:srgbClr val="FFFFFF">
                <a:alpha val="35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45720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00" dirty="0">
                <a:solidFill>
                  <a:srgbClr val="F0C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РЕШЕНИЕ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457200" y="804672"/>
            <a:ext cx="5943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Запознај го</a:t>
            </a:r>
            <a:endParaRPr lang="en-US" sz="3800" dirty="0"/>
          </a:p>
        </p:txBody>
      </p:sp>
      <p:sp>
        <p:nvSpPr>
          <p:cNvPr id="9" name="Text 7"/>
          <p:cNvSpPr/>
          <p:nvPr/>
        </p:nvSpPr>
        <p:spPr>
          <a:xfrm>
            <a:off x="457200" y="1463040"/>
            <a:ext cx="64008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200" b="1" dirty="0">
                <a:solidFill>
                  <a:srgbClr val="F9F0E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IUTE Pay</a:t>
            </a:r>
            <a:endParaRPr lang="en-US" sz="7200" dirty="0"/>
          </a:p>
        </p:txBody>
      </p:sp>
      <p:sp>
        <p:nvSpPr>
          <p:cNvPr id="10" name="Text 8"/>
          <p:cNvSpPr/>
          <p:nvPr/>
        </p:nvSpPr>
        <p:spPr>
          <a:xfrm>
            <a:off x="457200" y="2606040"/>
            <a:ext cx="8686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50" dirty="0">
                <a:solidFill>
                  <a:srgbClr val="FADA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Апликацијата која ги </a:t>
            </a:r>
            <a:r>
              <a:rPr lang="en-US" sz="1450" dirty="0" err="1">
                <a:solidFill>
                  <a:srgbClr val="FADA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решава</a:t>
            </a:r>
            <a:r>
              <a:rPr lang="en-US" sz="1450" dirty="0">
                <a:solidFill>
                  <a:srgbClr val="FADA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50" dirty="0" err="1">
                <a:solidFill>
                  <a:srgbClr val="FADA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секојдневните</a:t>
            </a:r>
            <a:r>
              <a:rPr lang="mk-MK" sz="1450" dirty="0"/>
              <a:t> </a:t>
            </a:r>
            <a:r>
              <a:rPr lang="en-US" sz="1450" dirty="0" err="1">
                <a:solidFill>
                  <a:srgbClr val="FADA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финансиски</a:t>
            </a:r>
            <a:r>
              <a:rPr lang="en-US" sz="1450" dirty="0">
                <a:solidFill>
                  <a:srgbClr val="FADA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mk-MK" sz="1450" dirty="0">
              <a:solidFill>
                <a:srgbClr val="FADAD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buNone/>
            </a:pPr>
            <a:r>
              <a:rPr lang="en-US" sz="1450" dirty="0" err="1">
                <a:solidFill>
                  <a:srgbClr val="FADA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предизвици</a:t>
            </a:r>
            <a:r>
              <a:rPr lang="en-US" sz="1450" dirty="0">
                <a:solidFill>
                  <a:srgbClr val="FADA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на Gen Z</a:t>
            </a:r>
            <a:endParaRPr lang="en-US" sz="1450" dirty="0"/>
          </a:p>
        </p:txBody>
      </p:sp>
      <p:sp>
        <p:nvSpPr>
          <p:cNvPr id="11" name="Shape 9"/>
          <p:cNvSpPr/>
          <p:nvPr/>
        </p:nvSpPr>
        <p:spPr>
          <a:xfrm>
            <a:off x="480060" y="3613466"/>
            <a:ext cx="320040" cy="320040"/>
          </a:xfrm>
          <a:prstGeom prst="roundRect">
            <a:avLst>
              <a:gd name="adj" fmla="val 48571"/>
            </a:avLst>
          </a:prstGeom>
          <a:solidFill>
            <a:srgbClr val="F9F0E6"/>
          </a:solidFill>
          <a:ln w="12700">
            <a:solidFill>
              <a:srgbClr val="F9F0E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80060" y="3613466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027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00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" y="3631754"/>
            <a:ext cx="274320" cy="27432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1284732" y="3631754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Прати на пријател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480060" y="4088954"/>
            <a:ext cx="320040" cy="320040"/>
          </a:xfrm>
          <a:prstGeom prst="roundRect">
            <a:avLst>
              <a:gd name="adj" fmla="val 48571"/>
            </a:avLst>
          </a:prstGeom>
          <a:solidFill>
            <a:srgbClr val="F9F0E6"/>
          </a:solidFill>
          <a:ln w="12700">
            <a:solidFill>
              <a:srgbClr val="F9F0E6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80060" y="408895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027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" y="4107242"/>
            <a:ext cx="274320" cy="27432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1284732" y="4107242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Подели сметка</a:t>
            </a:r>
            <a:endParaRPr lang="en-US" sz="1350" dirty="0"/>
          </a:p>
        </p:txBody>
      </p:sp>
      <p:sp>
        <p:nvSpPr>
          <p:cNvPr id="19" name="Shape 15"/>
          <p:cNvSpPr/>
          <p:nvPr/>
        </p:nvSpPr>
        <p:spPr>
          <a:xfrm>
            <a:off x="3040380" y="3631754"/>
            <a:ext cx="320040" cy="320040"/>
          </a:xfrm>
          <a:prstGeom prst="roundRect">
            <a:avLst>
              <a:gd name="adj" fmla="val 48571"/>
            </a:avLst>
          </a:prstGeom>
          <a:solidFill>
            <a:srgbClr val="F9F0E6"/>
          </a:solidFill>
          <a:ln w="12700">
            <a:solidFill>
              <a:srgbClr val="F9F0E6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3040380" y="363175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027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580" y="3650042"/>
            <a:ext cx="274320" cy="27432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3845052" y="3650042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Подари покон</a:t>
            </a:r>
            <a:endParaRPr lang="en-US" sz="1350" dirty="0"/>
          </a:p>
        </p:txBody>
      </p:sp>
      <p:sp>
        <p:nvSpPr>
          <p:cNvPr id="23" name="Text 18"/>
          <p:cNvSpPr/>
          <p:nvPr/>
        </p:nvSpPr>
        <p:spPr>
          <a:xfrm>
            <a:off x="8046720" y="480060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0C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r>
              <a:rPr lang="mk-MK" sz="900" dirty="0">
                <a:solidFill>
                  <a:srgbClr val="F0C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r>
              <a:rPr lang="en-US" sz="900" dirty="0">
                <a:solidFill>
                  <a:srgbClr val="F0C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10</a:t>
            </a:r>
            <a:endParaRPr lang="en-US" sz="9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D4826053-6F8A-3885-0B6D-A60B0CD48AF5}"/>
              </a:ext>
            </a:extLst>
          </p:cNvPr>
          <p:cNvSpPr/>
          <p:nvPr/>
        </p:nvSpPr>
        <p:spPr>
          <a:xfrm>
            <a:off x="3041562" y="4162106"/>
            <a:ext cx="182880" cy="182880"/>
          </a:xfrm>
          <a:prstGeom prst="ellipse">
            <a:avLst/>
          </a:prstGeom>
          <a:solidFill>
            <a:srgbClr val="FFFFFF">
              <a:alpha val="35000"/>
            </a:srgbClr>
          </a:solidFill>
          <a:ln w="12700">
            <a:solidFill>
              <a:srgbClr val="FFFFFF">
                <a:alpha val="35000"/>
              </a:srgbClr>
            </a:solidFill>
            <a:prstDash val="solid"/>
          </a:ln>
        </p:spPr>
      </p:sp>
      <p:sp>
        <p:nvSpPr>
          <p:cNvPr id="6" name="Shape 15">
            <a:extLst>
              <a:ext uri="{FF2B5EF4-FFF2-40B4-BE49-F238E27FC236}">
                <a16:creationId xmlns:a16="http://schemas.microsoft.com/office/drawing/2014/main" id="{4162058A-73EA-F601-6617-A3A8BC5C3B48}"/>
              </a:ext>
            </a:extLst>
          </p:cNvPr>
          <p:cNvSpPr/>
          <p:nvPr/>
        </p:nvSpPr>
        <p:spPr>
          <a:xfrm>
            <a:off x="3041562" y="4088954"/>
            <a:ext cx="320040" cy="320040"/>
          </a:xfrm>
          <a:prstGeom prst="roundRect">
            <a:avLst>
              <a:gd name="adj" fmla="val 48571"/>
            </a:avLst>
          </a:prstGeom>
          <a:solidFill>
            <a:srgbClr val="F9F0E6"/>
          </a:solidFill>
          <a:ln w="12700">
            <a:solidFill>
              <a:srgbClr val="F9F0E6"/>
            </a:solidFill>
            <a:prstDash val="solid"/>
          </a:ln>
        </p:spPr>
      </p:sp>
      <p:sp>
        <p:nvSpPr>
          <p:cNvPr id="24" name="Text 16">
            <a:extLst>
              <a:ext uri="{FF2B5EF4-FFF2-40B4-BE49-F238E27FC236}">
                <a16:creationId xmlns:a16="http://schemas.microsoft.com/office/drawing/2014/main" id="{2A904B09-5C4E-1192-E26D-EB75C49E3919}"/>
              </a:ext>
            </a:extLst>
          </p:cNvPr>
          <p:cNvSpPr/>
          <p:nvPr/>
        </p:nvSpPr>
        <p:spPr>
          <a:xfrm>
            <a:off x="3041562" y="408895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mk-MK" sz="1000" b="1" dirty="0">
                <a:solidFill>
                  <a:srgbClr val="C027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pic>
        <p:nvPicPr>
          <p:cNvPr id="25" name="Image 2" descr="Piggy Bank with solid fill">
            <a:extLst>
              <a:ext uri="{FF2B5EF4-FFF2-40B4-BE49-F238E27FC236}">
                <a16:creationId xmlns:a16="http://schemas.microsoft.com/office/drawing/2014/main" id="{02DAA322-D4F0-1060-795B-51CFE87830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61004" y="4061522"/>
            <a:ext cx="347472" cy="347472"/>
          </a:xfrm>
          <a:prstGeom prst="rect">
            <a:avLst/>
          </a:prstGeom>
        </p:spPr>
      </p:pic>
      <p:sp>
        <p:nvSpPr>
          <p:cNvPr id="26" name="Text 17">
            <a:extLst>
              <a:ext uri="{FF2B5EF4-FFF2-40B4-BE49-F238E27FC236}">
                <a16:creationId xmlns:a16="http://schemas.microsoft.com/office/drawing/2014/main" id="{4618930B-EB13-153B-B922-7E4DA9132837}"/>
              </a:ext>
            </a:extLst>
          </p:cNvPr>
          <p:cNvSpPr/>
          <p:nvPr/>
        </p:nvSpPr>
        <p:spPr>
          <a:xfrm>
            <a:off x="3846234" y="4107242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mk-MK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Штеди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60720" y="0"/>
            <a:ext cx="3383280" cy="5143500"/>
          </a:xfrm>
          <a:prstGeom prst="rect">
            <a:avLst/>
          </a:prstGeom>
          <a:solidFill>
            <a:srgbClr val="FAE5E5"/>
          </a:solidFill>
          <a:ln w="12700">
            <a:solidFill>
              <a:srgbClr val="FAE5E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57200" y="384048"/>
            <a:ext cx="1280160" cy="292608"/>
          </a:xfrm>
          <a:prstGeom prst="roundRect">
            <a:avLst>
              <a:gd name="adj" fmla="val 50000"/>
            </a:avLst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384048"/>
            <a:ext cx="1280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ФУНКЦИЈА 01</a:t>
            </a:r>
            <a:endParaRPr lang="en-US" sz="750" dirty="0"/>
          </a:p>
        </p:txBody>
      </p:sp>
      <p:sp>
        <p:nvSpPr>
          <p:cNvPr id="5" name="Shape 3"/>
          <p:cNvSpPr/>
          <p:nvPr/>
        </p:nvSpPr>
        <p:spPr>
          <a:xfrm>
            <a:off x="457200" y="822960"/>
            <a:ext cx="594360" cy="594360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923544"/>
            <a:ext cx="384048" cy="38404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88720" y="804672"/>
            <a:ext cx="4389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7B141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Прати на Пријател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457200" y="1508760"/>
            <a:ext cx="5120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Испрати пари во секунди — без провизии, без чекање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57200" y="19933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57200" y="19933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896112" y="19385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Инстантен трансфер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896112" y="22402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Парите пристигнуваат за помалку од 3 секунди, 24/7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57200" y="26791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57200" y="26791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896112" y="26243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 банкарски такси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896112" y="29260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Само ти и твојот другар — без скриени трошоци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57200" y="33649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57200" y="33649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896112" y="33101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Лесно наоѓање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896112" y="36118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Пронајди го примачот по телефон или корисничко име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457200" y="40507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57200" y="40507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896112" y="39959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100% безбедност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896112" y="42976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Шифрирање на секоја трансакција со банкарски стандарди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6035040" y="411480"/>
            <a:ext cx="2743200" cy="2743200"/>
          </a:xfrm>
          <a:prstGeom prst="ellipse">
            <a:avLst/>
          </a:prstGeom>
          <a:solidFill>
            <a:srgbClr val="E8A0A2">
              <a:alpha val="60000"/>
            </a:srgbClr>
          </a:solidFill>
          <a:ln w="12700">
            <a:solidFill>
              <a:srgbClr val="E8A0A2">
                <a:alpha val="60000"/>
              </a:srgbClr>
            </a:solidFill>
            <a:prstDash val="solid"/>
          </a:ln>
        </p:spPr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1188720"/>
            <a:ext cx="1188720" cy="1188720"/>
          </a:xfrm>
          <a:prstGeom prst="rect">
            <a:avLst/>
          </a:prstGeom>
        </p:spPr>
      </p:pic>
      <p:sp>
        <p:nvSpPr>
          <p:cNvPr id="27" name="Shape 23"/>
          <p:cNvSpPr/>
          <p:nvPr/>
        </p:nvSpPr>
        <p:spPr>
          <a:xfrm>
            <a:off x="5925312" y="3310128"/>
            <a:ext cx="3017520" cy="1508760"/>
          </a:xfrm>
          <a:prstGeom prst="roundRect">
            <a:avLst>
              <a:gd name="adj" fmla="val 8485"/>
            </a:avLst>
          </a:prstGeom>
          <a:solidFill>
            <a:srgbClr val="FFFFFF"/>
          </a:solidFill>
          <a:ln w="12700">
            <a:solidFill>
              <a:srgbClr val="E8A0A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8" name="Shape 24"/>
          <p:cNvSpPr/>
          <p:nvPr/>
        </p:nvSpPr>
        <p:spPr>
          <a:xfrm>
            <a:off x="6016752" y="3401568"/>
            <a:ext cx="347472" cy="347472"/>
          </a:xfrm>
          <a:prstGeom prst="ellipse">
            <a:avLst/>
          </a:prstGeom>
          <a:solidFill>
            <a:srgbClr val="5CB85C"/>
          </a:solidFill>
          <a:ln w="12700">
            <a:solidFill>
              <a:srgbClr val="5CB85C"/>
            </a:solidFill>
            <a:prstDash val="solid"/>
          </a:ln>
        </p:spPr>
      </p:sp>
      <p:pic>
        <p:nvPicPr>
          <p:cNvPr id="2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472" y="3447288"/>
            <a:ext cx="256032" cy="256032"/>
          </a:xfrm>
          <a:prstGeom prst="rect">
            <a:avLst/>
          </a:prstGeom>
        </p:spPr>
      </p:pic>
      <p:sp>
        <p:nvSpPr>
          <p:cNvPr id="30" name="Text 25"/>
          <p:cNvSpPr/>
          <p:nvPr/>
        </p:nvSpPr>
        <p:spPr>
          <a:xfrm>
            <a:off x="6446520" y="3383280"/>
            <a:ext cx="2377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Пратено успешно</a:t>
            </a:r>
            <a:endParaRPr lang="en-US" sz="1100" dirty="0"/>
          </a:p>
        </p:txBody>
      </p:sp>
      <p:sp>
        <p:nvSpPr>
          <p:cNvPr id="31" name="Shape 26"/>
          <p:cNvSpPr/>
          <p:nvPr/>
        </p:nvSpPr>
        <p:spPr>
          <a:xfrm>
            <a:off x="6016752" y="3803904"/>
            <a:ext cx="2834640" cy="0"/>
          </a:xfrm>
          <a:prstGeom prst="line">
            <a:avLst/>
          </a:prstGeom>
          <a:noFill/>
          <a:ln w="12700">
            <a:solidFill>
              <a:srgbClr val="EDE5DA"/>
            </a:solidFill>
            <a:prstDash val="solid"/>
          </a:ln>
        </p:spPr>
      </p:sp>
      <p:sp>
        <p:nvSpPr>
          <p:cNvPr id="32" name="Text 27"/>
          <p:cNvSpPr/>
          <p:nvPr/>
        </p:nvSpPr>
        <p:spPr>
          <a:xfrm>
            <a:off x="5925312" y="3840480"/>
            <a:ext cx="3017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C027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1.500 ден</a:t>
            </a:r>
            <a:endParaRPr lang="en-US" sz="3000" dirty="0"/>
          </a:p>
        </p:txBody>
      </p:sp>
      <p:sp>
        <p:nvSpPr>
          <p:cNvPr id="33" name="Text 28"/>
          <p:cNvSpPr/>
          <p:nvPr/>
        </p:nvSpPr>
        <p:spPr>
          <a:xfrm>
            <a:off x="5925312" y="443484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 Марко М.  •  пред 2 сек</a:t>
            </a:r>
            <a:endParaRPr lang="en-US" sz="950" dirty="0"/>
          </a:p>
        </p:txBody>
      </p:sp>
      <p:sp>
        <p:nvSpPr>
          <p:cNvPr id="34" name="Text 29"/>
          <p:cNvSpPr/>
          <p:nvPr/>
        </p:nvSpPr>
        <p:spPr>
          <a:xfrm>
            <a:off x="8046720" y="4837176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r>
              <a:rPr lang="mk-MK" sz="9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r>
              <a:rPr lang="en-US" sz="9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10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42761"/>
            <a:ext cx="3520440" cy="5143500"/>
          </a:xfrm>
          <a:prstGeom prst="rect">
            <a:avLst/>
          </a:prstGeom>
          <a:solidFill>
            <a:srgbClr val="F9F0E6"/>
          </a:solidFill>
          <a:ln w="12700">
            <a:solidFill>
              <a:srgbClr val="F9F0E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840480" y="384048"/>
            <a:ext cx="1280160" cy="292608"/>
          </a:xfrm>
          <a:prstGeom prst="roundRect">
            <a:avLst>
              <a:gd name="adj" fmla="val 50000"/>
            </a:avLst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840480" y="384048"/>
            <a:ext cx="1280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ФУНКЦИЈА 02</a:t>
            </a:r>
            <a:endParaRPr lang="en-US" sz="750" dirty="0"/>
          </a:p>
        </p:txBody>
      </p:sp>
      <p:sp>
        <p:nvSpPr>
          <p:cNvPr id="5" name="Shape 3"/>
          <p:cNvSpPr/>
          <p:nvPr/>
        </p:nvSpPr>
        <p:spPr>
          <a:xfrm>
            <a:off x="3840480" y="822960"/>
            <a:ext cx="594360" cy="594360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208" y="923544"/>
            <a:ext cx="384048" cy="38404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572000" y="804672"/>
            <a:ext cx="4389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7B141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Подели Сметка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3840480" y="1508760"/>
            <a:ext cx="5120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Никогаш повеќе awkward тренутки кога делите сметка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840480" y="19933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840480" y="19933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4279392" y="19385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Автоматска пресметка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4279392" y="22402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Апликацијата го дели износот рамномерно или по желба на секој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3840480" y="26791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840480" y="26791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4279392" y="26243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 10 пријатели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4279392" y="29260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Поддршка за групни поделби со повеќе учесници истовремено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3840480" y="33649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840480" y="33649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4279392" y="33101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Потсетник за неплаќачи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4279392" y="36118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Автоматски потсетник за оние кои уште не ја извршиле уплатата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3840480" y="40507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3840480" y="40507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4279392" y="39959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Историја на трошоци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4279392" y="42976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Прегледај ги сите минати поделби на едно место, лесно</a:t>
            </a:r>
            <a:endParaRPr lang="en-US" sz="1100" dirty="0"/>
          </a:p>
        </p:txBody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457200"/>
            <a:ext cx="822960" cy="822960"/>
          </a:xfrm>
          <a:prstGeom prst="rect">
            <a:avLst/>
          </a:prstGeom>
        </p:spPr>
      </p:pic>
      <p:sp>
        <p:nvSpPr>
          <p:cNvPr id="26" name="Text 22"/>
          <p:cNvSpPr/>
          <p:nvPr/>
        </p:nvSpPr>
        <p:spPr>
          <a:xfrm>
            <a:off x="182880" y="1298448"/>
            <a:ext cx="3154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Вечера со екипата</a:t>
            </a:r>
            <a:endParaRPr lang="en-US" sz="1200" dirty="0"/>
          </a:p>
        </p:txBody>
      </p:sp>
      <p:sp>
        <p:nvSpPr>
          <p:cNvPr id="27" name="Text 23"/>
          <p:cNvSpPr/>
          <p:nvPr/>
        </p:nvSpPr>
        <p:spPr>
          <a:xfrm>
            <a:off x="182880" y="1664208"/>
            <a:ext cx="3154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Вкупно: 2.700 ден</a:t>
            </a:r>
            <a:endParaRPr lang="en-US" sz="1100" dirty="0"/>
          </a:p>
        </p:txBody>
      </p:sp>
      <p:sp>
        <p:nvSpPr>
          <p:cNvPr id="28" name="Shape 24"/>
          <p:cNvSpPr/>
          <p:nvPr/>
        </p:nvSpPr>
        <p:spPr>
          <a:xfrm>
            <a:off x="256032" y="2029968"/>
            <a:ext cx="1371600" cy="1371600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9" name="Text 25"/>
          <p:cNvSpPr/>
          <p:nvPr/>
        </p:nvSpPr>
        <p:spPr>
          <a:xfrm>
            <a:off x="256032" y="2350008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</a:t>
            </a:r>
            <a:r>
              <a:rPr lang="mk-MK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нгела</a:t>
            </a:r>
            <a:endParaRPr lang="en-US" sz="1300" dirty="0"/>
          </a:p>
        </p:txBody>
      </p:sp>
      <p:sp>
        <p:nvSpPr>
          <p:cNvPr id="30" name="Text 26"/>
          <p:cNvSpPr/>
          <p:nvPr/>
        </p:nvSpPr>
        <p:spPr>
          <a:xfrm>
            <a:off x="256032" y="2715768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675 ден</a:t>
            </a:r>
            <a:endParaRPr lang="en-US" sz="950" dirty="0"/>
          </a:p>
        </p:txBody>
      </p:sp>
      <p:sp>
        <p:nvSpPr>
          <p:cNvPr id="31" name="Shape 27"/>
          <p:cNvSpPr/>
          <p:nvPr/>
        </p:nvSpPr>
        <p:spPr>
          <a:xfrm>
            <a:off x="1883664" y="2029968"/>
            <a:ext cx="1371600" cy="1371600"/>
          </a:xfrm>
          <a:prstGeom prst="ellipse">
            <a:avLst/>
          </a:prstGeom>
          <a:solidFill>
            <a:srgbClr val="D44F53"/>
          </a:solidFill>
          <a:ln w="12700">
            <a:solidFill>
              <a:srgbClr val="D44F5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2" name="Text 28"/>
          <p:cNvSpPr/>
          <p:nvPr/>
        </p:nvSpPr>
        <p:spPr>
          <a:xfrm>
            <a:off x="1883664" y="2350008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mk-MK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Кристина</a:t>
            </a:r>
            <a:endParaRPr lang="en-US" sz="1300" dirty="0"/>
          </a:p>
        </p:txBody>
      </p:sp>
      <p:sp>
        <p:nvSpPr>
          <p:cNvPr id="33" name="Text 29"/>
          <p:cNvSpPr/>
          <p:nvPr/>
        </p:nvSpPr>
        <p:spPr>
          <a:xfrm>
            <a:off x="1883664" y="2715768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675 ден</a:t>
            </a:r>
            <a:endParaRPr lang="en-US" sz="950" dirty="0"/>
          </a:p>
        </p:txBody>
      </p:sp>
      <p:sp>
        <p:nvSpPr>
          <p:cNvPr id="34" name="Shape 30"/>
          <p:cNvSpPr/>
          <p:nvPr/>
        </p:nvSpPr>
        <p:spPr>
          <a:xfrm>
            <a:off x="256032" y="3401568"/>
            <a:ext cx="1371600" cy="1371600"/>
          </a:xfrm>
          <a:prstGeom prst="ellipse">
            <a:avLst/>
          </a:prstGeom>
          <a:solidFill>
            <a:srgbClr val="F9F0E6"/>
          </a:solidFill>
          <a:ln w="12700">
            <a:solidFill>
              <a:srgbClr val="F9F0E6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5" name="Text 31"/>
          <p:cNvSpPr/>
          <p:nvPr/>
        </p:nvSpPr>
        <p:spPr>
          <a:xfrm>
            <a:off x="256032" y="3721608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mk-MK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Моника</a:t>
            </a:r>
            <a:endParaRPr lang="en-US" sz="1300" dirty="0"/>
          </a:p>
        </p:txBody>
      </p:sp>
      <p:sp>
        <p:nvSpPr>
          <p:cNvPr id="36" name="Text 32"/>
          <p:cNvSpPr/>
          <p:nvPr/>
        </p:nvSpPr>
        <p:spPr>
          <a:xfrm>
            <a:off x="256032" y="4087368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675 ден</a:t>
            </a:r>
            <a:endParaRPr lang="en-US" sz="950" dirty="0"/>
          </a:p>
        </p:txBody>
      </p:sp>
      <p:sp>
        <p:nvSpPr>
          <p:cNvPr id="37" name="Shape 33"/>
          <p:cNvSpPr/>
          <p:nvPr/>
        </p:nvSpPr>
        <p:spPr>
          <a:xfrm>
            <a:off x="1883664" y="3401568"/>
            <a:ext cx="1371600" cy="1371600"/>
          </a:xfrm>
          <a:prstGeom prst="ellipse">
            <a:avLst/>
          </a:prstGeom>
          <a:solidFill>
            <a:srgbClr val="EDE5DA"/>
          </a:solidFill>
          <a:ln w="12700">
            <a:solidFill>
              <a:srgbClr val="EDE5DA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8" name="Text 34"/>
          <p:cNvSpPr/>
          <p:nvPr/>
        </p:nvSpPr>
        <p:spPr>
          <a:xfrm>
            <a:off x="1883664" y="3721608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Марко</a:t>
            </a:r>
            <a:endParaRPr lang="en-US" sz="1300" dirty="0"/>
          </a:p>
        </p:txBody>
      </p:sp>
      <p:sp>
        <p:nvSpPr>
          <p:cNvPr id="39" name="Text 35"/>
          <p:cNvSpPr/>
          <p:nvPr/>
        </p:nvSpPr>
        <p:spPr>
          <a:xfrm>
            <a:off x="1883664" y="4087368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675 ден</a:t>
            </a:r>
            <a:endParaRPr lang="en-US" sz="950" dirty="0"/>
          </a:p>
        </p:txBody>
      </p:sp>
      <p:sp>
        <p:nvSpPr>
          <p:cNvPr id="40" name="Shape 36"/>
          <p:cNvSpPr/>
          <p:nvPr/>
        </p:nvSpPr>
        <p:spPr>
          <a:xfrm>
            <a:off x="164592" y="4754880"/>
            <a:ext cx="3200400" cy="292608"/>
          </a:xfrm>
          <a:prstGeom prst="roundRect">
            <a:avLst>
              <a:gd name="adj" fmla="val 31250"/>
            </a:avLst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41" name="Text 37"/>
          <p:cNvSpPr/>
          <p:nvPr/>
        </p:nvSpPr>
        <p:spPr>
          <a:xfrm>
            <a:off x="164592" y="4754880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2.700 ден ÷ 4 = 675 ден / лице</a:t>
            </a:r>
            <a:endParaRPr lang="en-US" sz="950" dirty="0"/>
          </a:p>
        </p:txBody>
      </p:sp>
      <p:sp>
        <p:nvSpPr>
          <p:cNvPr id="42" name="Text 38"/>
          <p:cNvSpPr/>
          <p:nvPr/>
        </p:nvSpPr>
        <p:spPr>
          <a:xfrm>
            <a:off x="8046720" y="480060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r>
              <a:rPr lang="mk-MK" sz="90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r>
              <a:rPr lang="en-US" sz="90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10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60720" y="0"/>
            <a:ext cx="3383280" cy="5143500"/>
          </a:xfrm>
          <a:prstGeom prst="rect">
            <a:avLst/>
          </a:prstGeom>
          <a:solidFill>
            <a:srgbClr val="7B1416"/>
          </a:solidFill>
          <a:ln w="12700">
            <a:solidFill>
              <a:srgbClr val="7B141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57200" y="384048"/>
            <a:ext cx="1280160" cy="292608"/>
          </a:xfrm>
          <a:prstGeom prst="roundRect">
            <a:avLst>
              <a:gd name="adj" fmla="val 50000"/>
            </a:avLst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384048"/>
            <a:ext cx="1280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ФУНКЦИЈА 03</a:t>
            </a:r>
            <a:endParaRPr lang="en-US" sz="750" dirty="0"/>
          </a:p>
        </p:txBody>
      </p:sp>
      <p:sp>
        <p:nvSpPr>
          <p:cNvPr id="5" name="Shape 3"/>
          <p:cNvSpPr/>
          <p:nvPr/>
        </p:nvSpPr>
        <p:spPr>
          <a:xfrm>
            <a:off x="457200" y="822960"/>
            <a:ext cx="594360" cy="594360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923544"/>
            <a:ext cx="384048" cy="38404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88720" y="804672"/>
            <a:ext cx="4389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 err="1">
                <a:solidFill>
                  <a:srgbClr val="7B141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Подари</a:t>
            </a:r>
            <a:r>
              <a:rPr lang="en-US" sz="3200" b="1" dirty="0">
                <a:solidFill>
                  <a:srgbClr val="7B141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 </a:t>
            </a:r>
            <a:r>
              <a:rPr lang="en-US" sz="3200" b="1">
                <a:solidFill>
                  <a:srgbClr val="7B141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Поклон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457200" y="1508760"/>
            <a:ext cx="5120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Подари незаборавно искуство — паричен подарок со стил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57200" y="19933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57200" y="19933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896112" y="19385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Дигитален подарок пакет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896112" y="22402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Виртуелна картичка со порака, анимација и личен допир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57200" y="26791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57200" y="26791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896112" y="26243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Персонализирана порака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896112" y="29260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Додади текст, емоџи и специјален роденденски поздрав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57200" y="33649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57200" y="33649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896112" y="33101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 сите поводи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896112" y="36118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Роденден, дипломирање, Нова Година — секоја пригода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457200" y="4050792"/>
            <a:ext cx="301752" cy="301752"/>
          </a:xfrm>
          <a:prstGeom prst="ellipse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57200" y="4050792"/>
            <a:ext cx="30175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896112" y="3995928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300" b="1" dirty="0" err="1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Закажан</a:t>
            </a:r>
            <a:r>
              <a:rPr lang="mk-MK" sz="13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 </a:t>
            </a:r>
            <a:r>
              <a:rPr lang="mk-MK" sz="1300" b="1" dirty="0" err="1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испаќање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896112" y="42976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Подготви го подарокот однапред за посебниот ден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6080760" y="365760"/>
            <a:ext cx="2834640" cy="2834640"/>
          </a:xfrm>
          <a:prstGeom prst="ellipse">
            <a:avLst/>
          </a:prstGeom>
          <a:solidFill>
            <a:srgbClr val="C0272D">
              <a:alpha val="35000"/>
            </a:srgbClr>
          </a:solidFill>
          <a:ln w="12700">
            <a:solidFill>
              <a:srgbClr val="C0272D">
                <a:alpha val="35000"/>
              </a:srgbClr>
            </a:solidFill>
            <a:prstDash val="solid"/>
          </a:ln>
        </p:spPr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005840"/>
            <a:ext cx="1280160" cy="1280160"/>
          </a:xfrm>
          <a:prstGeom prst="rect">
            <a:avLst/>
          </a:prstGeom>
        </p:spPr>
      </p:pic>
      <p:sp>
        <p:nvSpPr>
          <p:cNvPr id="27" name="Shape 23"/>
          <p:cNvSpPr/>
          <p:nvPr/>
        </p:nvSpPr>
        <p:spPr>
          <a:xfrm>
            <a:off x="5897880" y="3154680"/>
            <a:ext cx="3063240" cy="1691640"/>
          </a:xfrm>
          <a:prstGeom prst="roundRect">
            <a:avLst>
              <a:gd name="adj" fmla="val 8649"/>
            </a:avLst>
          </a:prstGeom>
          <a:solidFill>
            <a:srgbClr val="D44F53"/>
          </a:solidFill>
          <a:ln w="12700">
            <a:solidFill>
              <a:srgbClr val="D44F53"/>
            </a:solidFill>
            <a:prstDash val="solid"/>
          </a:ln>
          <a:effectLst>
            <a:outerShdw blurRad="101600" dist="38100" dir="8100000" algn="bl" rotWithShape="0">
              <a:srgbClr val="000000">
                <a:alpha val="22000"/>
              </a:srgbClr>
            </a:outerShdw>
          </a:effectLst>
        </p:spPr>
      </p:sp>
      <p:sp>
        <p:nvSpPr>
          <p:cNvPr id="28" name="Shape 24"/>
          <p:cNvSpPr/>
          <p:nvPr/>
        </p:nvSpPr>
        <p:spPr>
          <a:xfrm>
            <a:off x="6035040" y="3246120"/>
            <a:ext cx="182880" cy="182880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FFFFFF">
                <a:alpha val="40000"/>
              </a:srgbClr>
            </a:solidFill>
            <a:prstDash val="solid"/>
          </a:ln>
        </p:spPr>
      </p:sp>
      <p:sp>
        <p:nvSpPr>
          <p:cNvPr id="29" name="Shape 25"/>
          <p:cNvSpPr/>
          <p:nvPr/>
        </p:nvSpPr>
        <p:spPr>
          <a:xfrm>
            <a:off x="8732520" y="3246120"/>
            <a:ext cx="182880" cy="182880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FFFFFF">
                <a:alpha val="40000"/>
              </a:srgbClr>
            </a:solidFill>
            <a:prstDash val="solid"/>
          </a:ln>
        </p:spPr>
      </p:sp>
      <p:sp>
        <p:nvSpPr>
          <p:cNvPr id="30" name="Shape 26"/>
          <p:cNvSpPr/>
          <p:nvPr/>
        </p:nvSpPr>
        <p:spPr>
          <a:xfrm>
            <a:off x="6035040" y="4663440"/>
            <a:ext cx="182880" cy="182880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FFFFFF">
                <a:alpha val="40000"/>
              </a:srgbClr>
            </a:solidFill>
            <a:prstDash val="solid"/>
          </a:ln>
        </p:spPr>
      </p:sp>
      <p:sp>
        <p:nvSpPr>
          <p:cNvPr id="31" name="Shape 27"/>
          <p:cNvSpPr/>
          <p:nvPr/>
        </p:nvSpPr>
        <p:spPr>
          <a:xfrm>
            <a:off x="8732520" y="4663440"/>
            <a:ext cx="182880" cy="182880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FFFFFF">
                <a:alpha val="40000"/>
              </a:srgbClr>
            </a:solidFill>
            <a:prstDash val="solid"/>
          </a:ln>
        </p:spPr>
      </p:sp>
      <p:sp>
        <p:nvSpPr>
          <p:cNvPr id="32" name="Text 28"/>
          <p:cNvSpPr/>
          <p:nvPr/>
        </p:nvSpPr>
        <p:spPr>
          <a:xfrm>
            <a:off x="5897880" y="3218688"/>
            <a:ext cx="3063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Среќен Роденден!</a:t>
            </a:r>
            <a:endParaRPr lang="en-US" sz="1250" dirty="0"/>
          </a:p>
        </p:txBody>
      </p:sp>
      <p:sp>
        <p:nvSpPr>
          <p:cNvPr id="33" name="Shape 29"/>
          <p:cNvSpPr/>
          <p:nvPr/>
        </p:nvSpPr>
        <p:spPr>
          <a:xfrm>
            <a:off x="6263640" y="3648456"/>
            <a:ext cx="2331720" cy="0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prstDash val="solid"/>
          </a:ln>
        </p:spPr>
      </p:sp>
      <p:sp>
        <p:nvSpPr>
          <p:cNvPr id="34" name="Text 30"/>
          <p:cNvSpPr/>
          <p:nvPr/>
        </p:nvSpPr>
        <p:spPr>
          <a:xfrm>
            <a:off x="5897880" y="3675888"/>
            <a:ext cx="30632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9F0E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2.000 ден</a:t>
            </a:r>
            <a:endParaRPr lang="en-US" sz="3000" dirty="0"/>
          </a:p>
        </p:txBody>
      </p:sp>
      <p:sp>
        <p:nvSpPr>
          <p:cNvPr id="35" name="Text 31"/>
          <p:cNvSpPr/>
          <p:nvPr/>
        </p:nvSpPr>
        <p:spPr>
          <a:xfrm>
            <a:off x="5897880" y="4352544"/>
            <a:ext cx="3063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FADA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 љубов, </a:t>
            </a:r>
            <a:r>
              <a:rPr lang="mk-MK" sz="1050" i="1" dirty="0">
                <a:solidFill>
                  <a:srgbClr val="FADA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Моника</a:t>
            </a:r>
            <a:endParaRPr lang="en-US" sz="1050" dirty="0"/>
          </a:p>
        </p:txBody>
      </p:sp>
      <p:sp>
        <p:nvSpPr>
          <p:cNvPr id="36" name="Text 32"/>
          <p:cNvSpPr/>
          <p:nvPr/>
        </p:nvSpPr>
        <p:spPr>
          <a:xfrm>
            <a:off x="5897880" y="4615237"/>
            <a:ext cx="3063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15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IUTE Pay</a:t>
            </a:r>
            <a:endParaRPr lang="en-US" sz="850" dirty="0"/>
          </a:p>
        </p:txBody>
      </p:sp>
      <p:sp>
        <p:nvSpPr>
          <p:cNvPr id="37" name="Text 33"/>
          <p:cNvSpPr/>
          <p:nvPr/>
        </p:nvSpPr>
        <p:spPr>
          <a:xfrm>
            <a:off x="8046720" y="489204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r>
              <a:rPr lang="mk-MK" sz="9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r>
              <a:rPr lang="en-US" sz="9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10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347472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50" dirty="0">
                <a:solidFill>
                  <a:srgbClr val="C027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ПРОЦЕС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640080"/>
            <a:ext cx="82296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7B141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Само 3 чекори!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457200" y="1426464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Од идеја до комплетирана трансакција — брзо, лесно и сигурно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384048" y="1874520"/>
            <a:ext cx="2743200" cy="301752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DE5DA"/>
            </a:solidFill>
            <a:prstDash val="solid"/>
          </a:ln>
          <a:effectLst>
            <a:outerShdw blurRad="101600" dist="381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384048" y="196596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0A2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1389888" y="2487168"/>
            <a:ext cx="731520" cy="731520"/>
          </a:xfrm>
          <a:prstGeom prst="ellipse">
            <a:avLst/>
          </a:prstGeom>
          <a:solidFill>
            <a:srgbClr val="FAE5E5"/>
          </a:solidFill>
          <a:ln w="12700">
            <a:solidFill>
              <a:srgbClr val="FAE5E5"/>
            </a:solidFill>
            <a:prstDash val="solid"/>
          </a:ln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2624328"/>
            <a:ext cx="457200" cy="4572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493776" y="3291840"/>
            <a:ext cx="25237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Избери функција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493776" y="3749040"/>
            <a:ext cx="252374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Одбери дали сакаш да пратиш пари, да поделиш сметка или да пратиш подарок на твоите блиски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3264408" y="1874520"/>
            <a:ext cx="2743200" cy="3017520"/>
          </a:xfrm>
          <a:prstGeom prst="roundRect">
            <a:avLst>
              <a:gd name="adj" fmla="val 4667"/>
            </a:avLst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  <a:effectLst>
            <a:outerShdw blurRad="101600" dist="381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3264408" y="196596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9F0E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2800" dirty="0"/>
          </a:p>
        </p:txBody>
      </p:sp>
      <p:sp>
        <p:nvSpPr>
          <p:cNvPr id="15" name="Shape 12"/>
          <p:cNvSpPr/>
          <p:nvPr/>
        </p:nvSpPr>
        <p:spPr>
          <a:xfrm>
            <a:off x="4270248" y="2487168"/>
            <a:ext cx="731520" cy="731520"/>
          </a:xfrm>
          <a:prstGeom prst="ellipse">
            <a:avLst/>
          </a:prstGeom>
          <a:solidFill>
            <a:srgbClr val="F9F0E6"/>
          </a:solidFill>
          <a:ln w="12700">
            <a:solidFill>
              <a:srgbClr val="F9F0E6"/>
            </a:solidFill>
            <a:prstDash val="solid"/>
          </a:ln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408" y="2624328"/>
            <a:ext cx="457200" cy="45720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3374136" y="3291840"/>
            <a:ext cx="25237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Внеси детали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3374136" y="3749040"/>
            <a:ext cx="252374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ADA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Пронајди го примачот, внеси го износот и по желба додади персонализирана порака</a:t>
            </a:r>
            <a:endParaRPr lang="en-US" sz="1000" dirty="0"/>
          </a:p>
        </p:txBody>
      </p:sp>
      <p:sp>
        <p:nvSpPr>
          <p:cNvPr id="20" name="Shape 16"/>
          <p:cNvSpPr/>
          <p:nvPr/>
        </p:nvSpPr>
        <p:spPr>
          <a:xfrm>
            <a:off x="6144768" y="1874520"/>
            <a:ext cx="2743200" cy="3017520"/>
          </a:xfrm>
          <a:prstGeom prst="roundRect">
            <a:avLst>
              <a:gd name="adj" fmla="val 4667"/>
            </a:avLst>
          </a:prstGeom>
          <a:solidFill>
            <a:srgbClr val="FFFFFF"/>
          </a:solidFill>
          <a:ln w="12700">
            <a:solidFill>
              <a:srgbClr val="EDE5DA"/>
            </a:solidFill>
            <a:prstDash val="solid"/>
          </a:ln>
          <a:effectLst>
            <a:outerShdw blurRad="101600" dist="381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21" name="Text 17"/>
          <p:cNvSpPr/>
          <p:nvPr/>
        </p:nvSpPr>
        <p:spPr>
          <a:xfrm>
            <a:off x="6144768" y="196596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0A2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</a:t>
            </a:r>
            <a:endParaRPr lang="en-US" sz="2800" dirty="0"/>
          </a:p>
        </p:txBody>
      </p:sp>
      <p:sp>
        <p:nvSpPr>
          <p:cNvPr id="22" name="Shape 18"/>
          <p:cNvSpPr/>
          <p:nvPr/>
        </p:nvSpPr>
        <p:spPr>
          <a:xfrm>
            <a:off x="7150608" y="2487168"/>
            <a:ext cx="731520" cy="731520"/>
          </a:xfrm>
          <a:prstGeom prst="ellipse">
            <a:avLst/>
          </a:prstGeom>
          <a:solidFill>
            <a:srgbClr val="FAE5E5"/>
          </a:solidFill>
          <a:ln w="12700">
            <a:solidFill>
              <a:srgbClr val="FAE5E5"/>
            </a:solidFill>
            <a:prstDash val="solid"/>
          </a:ln>
        </p:spPr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768" y="2624328"/>
            <a:ext cx="457200" cy="457200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6254496" y="3291840"/>
            <a:ext cx="25237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Потврди и готово!</a:t>
            </a:r>
            <a:endParaRPr lang="en-US" sz="1400" dirty="0"/>
          </a:p>
        </p:txBody>
      </p:sp>
      <p:sp>
        <p:nvSpPr>
          <p:cNvPr id="25" name="Text 20"/>
          <p:cNvSpPr/>
          <p:nvPr/>
        </p:nvSpPr>
        <p:spPr>
          <a:xfrm>
            <a:off x="6254496" y="3749040"/>
            <a:ext cx="252374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 еден допир ја потврдуваш трансакцијата — трансферот се извршува за помалку од 3 секунди</a:t>
            </a:r>
            <a:endParaRPr lang="en-US" sz="1000" dirty="0"/>
          </a:p>
        </p:txBody>
      </p:sp>
      <p:sp>
        <p:nvSpPr>
          <p:cNvPr id="26" name="Text 21"/>
          <p:cNvSpPr/>
          <p:nvPr/>
        </p:nvSpPr>
        <p:spPr>
          <a:xfrm>
            <a:off x="8046720" y="486918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r>
              <a:rPr lang="mk-MK" sz="90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r>
              <a:rPr lang="en-US" sz="90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10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9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C2CE268-E804-BEC3-BEFC-448DD90F6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7086600" y="-1370978"/>
            <a:ext cx="3200400" cy="3200400"/>
          </a:xfrm>
          <a:prstGeom prst="ellipse">
            <a:avLst/>
          </a:prstGeom>
          <a:solidFill>
            <a:srgbClr val="C0272D">
              <a:alpha val="15000"/>
            </a:srgbClr>
          </a:solidFill>
          <a:ln w="12700">
            <a:solidFill>
              <a:srgbClr val="C0272D">
                <a:alpha val="15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-457200" y="3796160"/>
            <a:ext cx="2286000" cy="2286000"/>
          </a:xfrm>
          <a:prstGeom prst="ellipse">
            <a:avLst/>
          </a:prstGeom>
          <a:solidFill>
            <a:srgbClr val="D44F53">
              <a:alpha val="12000"/>
            </a:srgbClr>
          </a:solidFill>
          <a:ln w="12700">
            <a:solidFill>
              <a:srgbClr val="D44F53">
                <a:alpha val="1200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7200" y="141732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8046720" y="482486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r>
              <a:rPr lang="mk-MK" sz="90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r>
              <a:rPr lang="en-US" sz="90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10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FAE5E5"/>
          </a:solidFill>
          <a:ln w="12700">
            <a:solidFill>
              <a:srgbClr val="FAE5E5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347472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50" dirty="0">
                <a:solidFill>
                  <a:srgbClr val="C027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ПРИДОБИВКИ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640080"/>
            <a:ext cx="54864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7B141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Зошто IUTE Pay?</a:t>
            </a:r>
            <a:endParaRPr lang="en-US" sz="3800" dirty="0"/>
          </a:p>
        </p:txBody>
      </p:sp>
      <p:sp>
        <p:nvSpPr>
          <p:cNvPr id="5" name="Shape 3"/>
          <p:cNvSpPr/>
          <p:nvPr/>
        </p:nvSpPr>
        <p:spPr>
          <a:xfrm>
            <a:off x="274320" y="1508760"/>
            <a:ext cx="2743200" cy="1005840"/>
          </a:xfrm>
          <a:prstGeom prst="rect">
            <a:avLst/>
          </a:prstGeom>
          <a:solidFill>
            <a:srgbClr val="FDF8F5"/>
          </a:solidFill>
          <a:ln w="12700">
            <a:solidFill>
              <a:srgbClr val="EDE5DA"/>
            </a:solidFill>
            <a:prstDash val="solid"/>
          </a:ln>
          <a:effectLst>
            <a:outerShdw blurRad="101600" dist="381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1508760"/>
            <a:ext cx="91440" cy="1005840"/>
          </a:xfrm>
          <a:prstGeom prst="rect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38912" y="1783080"/>
            <a:ext cx="457200" cy="457200"/>
          </a:xfrm>
          <a:prstGeom prst="ellipse">
            <a:avLst/>
          </a:prstGeom>
          <a:solidFill>
            <a:srgbClr val="FAE5E5"/>
          </a:solidFill>
          <a:ln w="12700">
            <a:solidFill>
              <a:srgbClr val="FAE5E5"/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847088"/>
            <a:ext cx="329184" cy="32918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24128" y="1600200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Инстантен трансфер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1024128" y="1965960"/>
            <a:ext cx="1920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Парите пристигнуваат за секунди, 24/7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3154680" y="1508760"/>
            <a:ext cx="2743200" cy="1005840"/>
          </a:xfrm>
          <a:prstGeom prst="rect">
            <a:avLst/>
          </a:prstGeom>
          <a:solidFill>
            <a:srgbClr val="FDF8F5"/>
          </a:solidFill>
          <a:ln w="12700">
            <a:solidFill>
              <a:srgbClr val="EDE5DA"/>
            </a:solidFill>
            <a:prstDash val="solid"/>
          </a:ln>
          <a:effectLst>
            <a:outerShdw blurRad="101600" dist="381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154680" y="1508760"/>
            <a:ext cx="91440" cy="1005840"/>
          </a:xfrm>
          <a:prstGeom prst="rect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3319272" y="1783080"/>
            <a:ext cx="457200" cy="457200"/>
          </a:xfrm>
          <a:prstGeom prst="ellipse">
            <a:avLst/>
          </a:prstGeom>
          <a:solidFill>
            <a:srgbClr val="FAE5E5"/>
          </a:solidFill>
          <a:ln w="12700">
            <a:solidFill>
              <a:srgbClr val="FAE5E5"/>
            </a:solidFill>
            <a:prstDash val="solid"/>
          </a:ln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0" y="1847088"/>
            <a:ext cx="329184" cy="32918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904488" y="1600200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Максимална безбедност</a:t>
            </a:r>
            <a:endParaRPr lang="en-US" sz="1200" dirty="0"/>
          </a:p>
        </p:txBody>
      </p:sp>
      <p:sp>
        <p:nvSpPr>
          <p:cNvPr id="16" name="Text 12"/>
          <p:cNvSpPr/>
          <p:nvPr/>
        </p:nvSpPr>
        <p:spPr>
          <a:xfrm>
            <a:off x="3904488" y="1965960"/>
            <a:ext cx="1920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Банкарско ниво на </a:t>
            </a:r>
            <a:r>
              <a:rPr lang="en-US" sz="1000" dirty="0" err="1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заштита</a:t>
            </a:r>
            <a:r>
              <a:rPr lang="en-US" sz="10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+ биометрија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274320" y="2651760"/>
            <a:ext cx="2743200" cy="1005840"/>
          </a:xfrm>
          <a:prstGeom prst="rect">
            <a:avLst/>
          </a:prstGeom>
          <a:solidFill>
            <a:srgbClr val="FDF8F5"/>
          </a:solidFill>
          <a:ln w="12700">
            <a:solidFill>
              <a:srgbClr val="EDE5DA"/>
            </a:solidFill>
            <a:prstDash val="solid"/>
          </a:ln>
          <a:effectLst>
            <a:outerShdw blurRad="101600" dist="381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274320" y="2651760"/>
            <a:ext cx="91440" cy="1005840"/>
          </a:xfrm>
          <a:prstGeom prst="rect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438912" y="2926080"/>
            <a:ext cx="457200" cy="457200"/>
          </a:xfrm>
          <a:prstGeom prst="ellipse">
            <a:avLst/>
          </a:prstGeom>
          <a:solidFill>
            <a:srgbClr val="FAE5E5"/>
          </a:solidFill>
          <a:ln w="12700">
            <a:solidFill>
              <a:srgbClr val="FAE5E5"/>
            </a:solidFill>
            <a:prstDash val="solid"/>
          </a:ln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" y="2990088"/>
            <a:ext cx="329184" cy="329184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024128" y="2743200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 скриени трошоци</a:t>
            </a:r>
            <a:endParaRPr lang="en-US" sz="1200" dirty="0"/>
          </a:p>
        </p:txBody>
      </p:sp>
      <p:sp>
        <p:nvSpPr>
          <p:cNvPr id="22" name="Text 17"/>
          <p:cNvSpPr/>
          <p:nvPr/>
        </p:nvSpPr>
        <p:spPr>
          <a:xfrm>
            <a:off x="1024128" y="3108960"/>
            <a:ext cx="1920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Транспарентно и без непотребни такси</a:t>
            </a:r>
            <a:endParaRPr lang="en-US" sz="1000" dirty="0"/>
          </a:p>
        </p:txBody>
      </p:sp>
      <p:sp>
        <p:nvSpPr>
          <p:cNvPr id="23" name="Shape 18"/>
          <p:cNvSpPr/>
          <p:nvPr/>
        </p:nvSpPr>
        <p:spPr>
          <a:xfrm>
            <a:off x="3154680" y="2651760"/>
            <a:ext cx="2743200" cy="1005840"/>
          </a:xfrm>
          <a:prstGeom prst="rect">
            <a:avLst/>
          </a:prstGeom>
          <a:solidFill>
            <a:srgbClr val="FDF8F5"/>
          </a:solidFill>
          <a:ln w="12700">
            <a:solidFill>
              <a:srgbClr val="EDE5DA"/>
            </a:solidFill>
            <a:prstDash val="solid"/>
          </a:ln>
          <a:effectLst>
            <a:outerShdw blurRad="101600" dist="381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3154680" y="2651760"/>
            <a:ext cx="91440" cy="1005840"/>
          </a:xfrm>
          <a:prstGeom prst="rect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25" name="Shape 20"/>
          <p:cNvSpPr/>
          <p:nvPr/>
        </p:nvSpPr>
        <p:spPr>
          <a:xfrm>
            <a:off x="3319272" y="2926080"/>
            <a:ext cx="457200" cy="457200"/>
          </a:xfrm>
          <a:prstGeom prst="ellipse">
            <a:avLst/>
          </a:prstGeom>
          <a:solidFill>
            <a:srgbClr val="FAE5E5"/>
          </a:solidFill>
          <a:ln w="12700">
            <a:solidFill>
              <a:srgbClr val="FAE5E5"/>
            </a:solidFill>
            <a:prstDash val="solid"/>
          </a:ln>
        </p:spPr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0" y="2990088"/>
            <a:ext cx="329184" cy="329184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3904488" y="2743200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Интуитивен дизајн</a:t>
            </a:r>
            <a:endParaRPr lang="en-US" sz="1200" dirty="0"/>
          </a:p>
        </p:txBody>
      </p:sp>
      <p:sp>
        <p:nvSpPr>
          <p:cNvPr id="28" name="Text 22"/>
          <p:cNvSpPr/>
          <p:nvPr/>
        </p:nvSpPr>
        <p:spPr>
          <a:xfrm>
            <a:off x="3904488" y="3108960"/>
            <a:ext cx="1920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Апликација создадена за Gen Z</a:t>
            </a:r>
            <a:endParaRPr lang="en-US" sz="1000" dirty="0"/>
          </a:p>
        </p:txBody>
      </p:sp>
      <p:sp>
        <p:nvSpPr>
          <p:cNvPr id="29" name="Shape 23"/>
          <p:cNvSpPr/>
          <p:nvPr/>
        </p:nvSpPr>
        <p:spPr>
          <a:xfrm>
            <a:off x="274320" y="3794760"/>
            <a:ext cx="2743200" cy="1005840"/>
          </a:xfrm>
          <a:prstGeom prst="rect">
            <a:avLst/>
          </a:prstGeom>
          <a:solidFill>
            <a:srgbClr val="FDF8F5"/>
          </a:solidFill>
          <a:ln w="12700">
            <a:solidFill>
              <a:srgbClr val="EDE5DA"/>
            </a:solidFill>
            <a:prstDash val="solid"/>
          </a:ln>
          <a:effectLst>
            <a:outerShdw blurRad="101600" dist="381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274320" y="3794760"/>
            <a:ext cx="91440" cy="1005840"/>
          </a:xfrm>
          <a:prstGeom prst="rect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31" name="Shape 25"/>
          <p:cNvSpPr/>
          <p:nvPr/>
        </p:nvSpPr>
        <p:spPr>
          <a:xfrm>
            <a:off x="438912" y="4069080"/>
            <a:ext cx="457200" cy="457200"/>
          </a:xfrm>
          <a:prstGeom prst="ellipse">
            <a:avLst/>
          </a:prstGeom>
          <a:solidFill>
            <a:srgbClr val="FAE5E5"/>
          </a:solidFill>
          <a:ln w="12700">
            <a:solidFill>
              <a:srgbClr val="FAE5E5"/>
            </a:solidFill>
            <a:prstDash val="solid"/>
          </a:ln>
        </p:spPr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4133088"/>
            <a:ext cx="329184" cy="329184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1024128" y="3886200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Групни поделби</a:t>
            </a:r>
            <a:endParaRPr lang="en-US" sz="1200" dirty="0"/>
          </a:p>
        </p:txBody>
      </p:sp>
      <p:sp>
        <p:nvSpPr>
          <p:cNvPr id="34" name="Text 27"/>
          <p:cNvSpPr/>
          <p:nvPr/>
        </p:nvSpPr>
        <p:spPr>
          <a:xfrm>
            <a:off x="1024128" y="4251960"/>
            <a:ext cx="1920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Делете трошоци со до 10 пријатели</a:t>
            </a:r>
            <a:endParaRPr lang="en-US" sz="1000" dirty="0"/>
          </a:p>
        </p:txBody>
      </p:sp>
      <p:sp>
        <p:nvSpPr>
          <p:cNvPr id="35" name="Shape 28"/>
          <p:cNvSpPr/>
          <p:nvPr/>
        </p:nvSpPr>
        <p:spPr>
          <a:xfrm>
            <a:off x="3154680" y="3794760"/>
            <a:ext cx="2743200" cy="1005840"/>
          </a:xfrm>
          <a:prstGeom prst="rect">
            <a:avLst/>
          </a:prstGeom>
          <a:solidFill>
            <a:srgbClr val="FDF8F5"/>
          </a:solidFill>
          <a:ln w="12700">
            <a:solidFill>
              <a:srgbClr val="EDE5DA"/>
            </a:solidFill>
            <a:prstDash val="solid"/>
          </a:ln>
          <a:effectLst>
            <a:outerShdw blurRad="101600" dist="381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36" name="Shape 29"/>
          <p:cNvSpPr/>
          <p:nvPr/>
        </p:nvSpPr>
        <p:spPr>
          <a:xfrm>
            <a:off x="3154680" y="3794760"/>
            <a:ext cx="91440" cy="1005840"/>
          </a:xfrm>
          <a:prstGeom prst="rect">
            <a:avLst/>
          </a:prstGeom>
          <a:solidFill>
            <a:srgbClr val="C0272D"/>
          </a:solidFill>
          <a:ln w="12700">
            <a:solidFill>
              <a:srgbClr val="C0272D"/>
            </a:solidFill>
            <a:prstDash val="solid"/>
          </a:ln>
        </p:spPr>
      </p:sp>
      <p:sp>
        <p:nvSpPr>
          <p:cNvPr id="37" name="Shape 30"/>
          <p:cNvSpPr/>
          <p:nvPr/>
        </p:nvSpPr>
        <p:spPr>
          <a:xfrm>
            <a:off x="3319272" y="4069080"/>
            <a:ext cx="457200" cy="457200"/>
          </a:xfrm>
          <a:prstGeom prst="ellipse">
            <a:avLst/>
          </a:prstGeom>
          <a:solidFill>
            <a:srgbClr val="FAE5E5"/>
          </a:solidFill>
          <a:ln w="12700">
            <a:solidFill>
              <a:srgbClr val="FAE5E5"/>
            </a:solidFill>
            <a:prstDash val="solid"/>
          </a:ln>
        </p:spPr>
      </p:sp>
      <p:pic>
        <p:nvPicPr>
          <p:cNvPr id="3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3280" y="4133088"/>
            <a:ext cx="329184" cy="329184"/>
          </a:xfrm>
          <a:prstGeom prst="rect">
            <a:avLst/>
          </a:prstGeom>
        </p:spPr>
      </p:pic>
      <p:sp>
        <p:nvSpPr>
          <p:cNvPr id="39" name="Text 31"/>
          <p:cNvSpPr/>
          <p:nvPr/>
        </p:nvSpPr>
        <p:spPr>
          <a:xfrm>
            <a:off x="3904488" y="3886200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7B14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Достапна насекаде</a:t>
            </a:r>
            <a:endParaRPr lang="en-US" sz="1200" dirty="0"/>
          </a:p>
        </p:txBody>
      </p:sp>
      <p:sp>
        <p:nvSpPr>
          <p:cNvPr id="40" name="Text 32"/>
          <p:cNvSpPr/>
          <p:nvPr/>
        </p:nvSpPr>
        <p:spPr>
          <a:xfrm>
            <a:off x="3904488" y="4251960"/>
            <a:ext cx="1920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C151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Компатибилна со сите македонски банки</a:t>
            </a:r>
            <a:endParaRPr lang="en-US" sz="1000" dirty="0"/>
          </a:p>
        </p:txBody>
      </p:sp>
      <p:sp>
        <p:nvSpPr>
          <p:cNvPr id="42" name="Text 34"/>
          <p:cNvSpPr/>
          <p:nvPr/>
        </p:nvSpPr>
        <p:spPr>
          <a:xfrm>
            <a:off x="6217920" y="68580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9F0E6"/>
                </a:solidFill>
              </a:rPr>
              <a:t>★★★★★</a:t>
            </a:r>
            <a:endParaRPr lang="en-US" sz="1800" dirty="0"/>
          </a:p>
        </p:txBody>
      </p:sp>
      <p:sp>
        <p:nvSpPr>
          <p:cNvPr id="43" name="Shape 35"/>
          <p:cNvSpPr/>
          <p:nvPr/>
        </p:nvSpPr>
        <p:spPr>
          <a:xfrm>
            <a:off x="6675120" y="1170432"/>
            <a:ext cx="1828800" cy="0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prstDash val="solid"/>
          </a:ln>
        </p:spPr>
      </p:sp>
      <p:sp>
        <p:nvSpPr>
          <p:cNvPr id="44" name="Text 36"/>
          <p:cNvSpPr/>
          <p:nvPr/>
        </p:nvSpPr>
        <p:spPr>
          <a:xfrm>
            <a:off x="6217920" y="1261872"/>
            <a:ext cx="2743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98%</a:t>
            </a:r>
            <a:endParaRPr lang="en-US" sz="6000" dirty="0"/>
          </a:p>
        </p:txBody>
      </p:sp>
      <p:sp>
        <p:nvSpPr>
          <p:cNvPr id="45" name="Text 37"/>
          <p:cNvSpPr/>
          <p:nvPr/>
        </p:nvSpPr>
        <p:spPr>
          <a:xfrm>
            <a:off x="6217920" y="2286000"/>
            <a:ext cx="2743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корисничко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E8A0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задоволство</a:t>
            </a:r>
            <a:endParaRPr lang="en-US" sz="1300" dirty="0"/>
          </a:p>
        </p:txBody>
      </p:sp>
      <p:sp>
        <p:nvSpPr>
          <p:cNvPr id="46" name="Shape 38"/>
          <p:cNvSpPr/>
          <p:nvPr/>
        </p:nvSpPr>
        <p:spPr>
          <a:xfrm>
            <a:off x="6675120" y="2926080"/>
            <a:ext cx="1828800" cy="0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prstDash val="solid"/>
          </a:ln>
        </p:spPr>
      </p:sp>
      <p:sp>
        <p:nvSpPr>
          <p:cNvPr id="47" name="Text 39"/>
          <p:cNvSpPr/>
          <p:nvPr/>
        </p:nvSpPr>
        <p:spPr>
          <a:xfrm>
            <a:off x="6217920" y="2999232"/>
            <a:ext cx="2743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9F0E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50.000+</a:t>
            </a:r>
            <a:endParaRPr lang="en-US" sz="2600" dirty="0"/>
          </a:p>
        </p:txBody>
      </p:sp>
      <p:sp>
        <p:nvSpPr>
          <p:cNvPr id="48" name="Text 40"/>
          <p:cNvSpPr/>
          <p:nvPr/>
        </p:nvSpPr>
        <p:spPr>
          <a:xfrm>
            <a:off x="6217920" y="3584448"/>
            <a:ext cx="2743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F0C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активни корисници</a:t>
            </a:r>
            <a:endParaRPr lang="en-US" sz="1050" dirty="0"/>
          </a:p>
        </p:txBody>
      </p:sp>
      <p:sp>
        <p:nvSpPr>
          <p:cNvPr id="49" name="Shape 41"/>
          <p:cNvSpPr/>
          <p:nvPr/>
        </p:nvSpPr>
        <p:spPr>
          <a:xfrm>
            <a:off x="6675120" y="4005072"/>
            <a:ext cx="1828800" cy="0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prstDash val="solid"/>
          </a:ln>
        </p:spPr>
      </p:sp>
      <p:sp>
        <p:nvSpPr>
          <p:cNvPr id="50" name="Text 42"/>
          <p:cNvSpPr/>
          <p:nvPr/>
        </p:nvSpPr>
        <p:spPr>
          <a:xfrm>
            <a:off x="6217920" y="4078224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F9F0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Бесплатно преземање</a:t>
            </a:r>
            <a:endParaRPr lang="en-US" sz="1050" dirty="0"/>
          </a:p>
        </p:txBody>
      </p:sp>
      <p:sp>
        <p:nvSpPr>
          <p:cNvPr id="51" name="Text 43"/>
          <p:cNvSpPr/>
          <p:nvPr/>
        </p:nvSpPr>
        <p:spPr>
          <a:xfrm>
            <a:off x="8046720" y="484632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A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 / 10</a:t>
            </a:r>
            <a:endParaRPr lang="en-US" sz="900" dirty="0"/>
          </a:p>
        </p:txBody>
      </p:sp>
      <p:pic>
        <p:nvPicPr>
          <p:cNvPr id="53" name="Image 1" descr="preencoded.png">
            <a:extLst>
              <a:ext uri="{FF2B5EF4-FFF2-40B4-BE49-F238E27FC236}">
                <a16:creationId xmlns:a16="http://schemas.microsoft.com/office/drawing/2014/main" id="{76D88D5B-4208-3D67-6B1E-840E850BD9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6426" y="192266"/>
            <a:ext cx="2411908" cy="4644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560</Words>
  <Application>Microsoft Macintosh PowerPoint</Application>
  <PresentationFormat>On-screen Show (16:9)</PresentationFormat>
  <Paragraphs>151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IUTE Pay</dc:title>
  <dc:subject>PptxGenJS Presentation</dc:subject>
  <dc:creator>IUTE</dc:creator>
  <cp:lastModifiedBy>Monika Stoilkovska</cp:lastModifiedBy>
  <cp:revision>9</cp:revision>
  <dcterms:created xsi:type="dcterms:W3CDTF">2026-06-01T17:41:25Z</dcterms:created>
  <dcterms:modified xsi:type="dcterms:W3CDTF">2026-06-01T20:55:47Z</dcterms:modified>
</cp:coreProperties>
</file>