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roxima Nova" panose="020B0604020202020204" charset="0"/>
      <p:regular r:id="rId15"/>
    </p:embeddedFont>
    <p:embeddedFont>
      <p:font typeface="Proxima Nova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5775" y="452419"/>
            <a:ext cx="17316450" cy="931545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6309035" y="5220430"/>
            <a:ext cx="5669929" cy="9094877"/>
          </a:xfrm>
          <a:custGeom>
            <a:avLst/>
            <a:gdLst/>
            <a:ahLst/>
            <a:cxnLst/>
            <a:rect l="l" t="t" r="r" b="b"/>
            <a:pathLst>
              <a:path w="5669929" h="9094877">
                <a:moveTo>
                  <a:pt x="0" y="0"/>
                </a:moveTo>
                <a:lnTo>
                  <a:pt x="5669930" y="0"/>
                </a:lnTo>
                <a:lnTo>
                  <a:pt x="5669930" y="9094878"/>
                </a:lnTo>
                <a:lnTo>
                  <a:pt x="0" y="9094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8209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6477000" y="5333048"/>
            <a:ext cx="5334000" cy="11422044"/>
            <a:chOff x="0" y="0"/>
            <a:chExt cx="923648" cy="197786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23648" cy="1977869"/>
            </a:xfrm>
            <a:custGeom>
              <a:avLst/>
              <a:gdLst/>
              <a:ahLst/>
              <a:cxnLst/>
              <a:rect l="l" t="t" r="r" b="b"/>
              <a:pathLst>
                <a:path w="923648" h="1977869">
                  <a:moveTo>
                    <a:pt x="110309" y="0"/>
                  </a:moveTo>
                  <a:lnTo>
                    <a:pt x="813340" y="0"/>
                  </a:lnTo>
                  <a:cubicBezTo>
                    <a:pt x="874262" y="0"/>
                    <a:pt x="923648" y="49387"/>
                    <a:pt x="923648" y="110309"/>
                  </a:cubicBezTo>
                  <a:lnTo>
                    <a:pt x="923648" y="1867560"/>
                  </a:lnTo>
                  <a:cubicBezTo>
                    <a:pt x="923648" y="1928482"/>
                    <a:pt x="874262" y="1977869"/>
                    <a:pt x="813340" y="1977869"/>
                  </a:cubicBezTo>
                  <a:lnTo>
                    <a:pt x="110309" y="1977869"/>
                  </a:lnTo>
                  <a:cubicBezTo>
                    <a:pt x="49387" y="1977869"/>
                    <a:pt x="0" y="1928482"/>
                    <a:pt x="0" y="1867560"/>
                  </a:cubicBezTo>
                  <a:lnTo>
                    <a:pt x="0" y="110309"/>
                  </a:lnTo>
                  <a:cubicBezTo>
                    <a:pt x="0" y="49387"/>
                    <a:pt x="49387" y="0"/>
                    <a:pt x="110309" y="0"/>
                  </a:cubicBezTo>
                  <a:close/>
                </a:path>
              </a:pathLst>
            </a:custGeom>
            <a:blipFill>
              <a:blip r:embed="rId3"/>
              <a:stretch>
                <a:fillRect l="-35520" r="-35520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8456558" y="5628541"/>
            <a:ext cx="1336783" cy="355851"/>
            <a:chOff x="0" y="0"/>
            <a:chExt cx="1782378" cy="47446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782378" cy="474468"/>
              <a:chOff x="0" y="0"/>
              <a:chExt cx="352075" cy="9372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2075" cy="93722"/>
              </a:xfrm>
              <a:custGeom>
                <a:avLst/>
                <a:gdLst/>
                <a:ahLst/>
                <a:cxnLst/>
                <a:rect l="l" t="t" r="r" b="b"/>
                <a:pathLst>
                  <a:path w="352075" h="93722">
                    <a:moveTo>
                      <a:pt x="46861" y="0"/>
                    </a:moveTo>
                    <a:lnTo>
                      <a:pt x="305214" y="0"/>
                    </a:lnTo>
                    <a:cubicBezTo>
                      <a:pt x="331094" y="0"/>
                      <a:pt x="352075" y="20980"/>
                      <a:pt x="352075" y="46861"/>
                    </a:cubicBezTo>
                    <a:lnTo>
                      <a:pt x="352075" y="46861"/>
                    </a:lnTo>
                    <a:cubicBezTo>
                      <a:pt x="352075" y="72742"/>
                      <a:pt x="331094" y="93722"/>
                      <a:pt x="305214" y="93722"/>
                    </a:cubicBezTo>
                    <a:lnTo>
                      <a:pt x="46861" y="93722"/>
                    </a:lnTo>
                    <a:cubicBezTo>
                      <a:pt x="20980" y="93722"/>
                      <a:pt x="0" y="72742"/>
                      <a:pt x="0" y="46861"/>
                    </a:cubicBezTo>
                    <a:lnTo>
                      <a:pt x="0" y="46861"/>
                    </a:lnTo>
                    <a:cubicBezTo>
                      <a:pt x="0" y="20980"/>
                      <a:pt x="20980" y="0"/>
                      <a:pt x="4686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352075" cy="1413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416859" y="106542"/>
              <a:ext cx="261383" cy="26138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53433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7603718" y="580128"/>
            <a:ext cx="3080565" cy="2365084"/>
          </a:xfrm>
          <a:custGeom>
            <a:avLst/>
            <a:gdLst/>
            <a:ahLst/>
            <a:cxnLst/>
            <a:rect l="l" t="t" r="r" b="b"/>
            <a:pathLst>
              <a:path w="3080565" h="2365084">
                <a:moveTo>
                  <a:pt x="0" y="0"/>
                </a:moveTo>
                <a:lnTo>
                  <a:pt x="3080564" y="0"/>
                </a:lnTo>
                <a:lnTo>
                  <a:pt x="3080564" y="2365084"/>
                </a:lnTo>
                <a:lnTo>
                  <a:pt x="0" y="23650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5125" b="-15125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824579" y="2901304"/>
            <a:ext cx="1460074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0"/>
              </a:lnSpc>
            </a:pPr>
            <a:r>
              <a:rPr lang="en-US" sz="8500" b="1" spc="-17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Digital Wallet: Launch Strategy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09035" y="3902164"/>
            <a:ext cx="5466010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The Future of Digital Payments in Macedonia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5775" y="6907781"/>
            <a:ext cx="2875534" cy="2660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7"/>
              </a:lnSpc>
            </a:pPr>
            <a:r>
              <a:rPr lang="en-US" sz="1912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Изработиле:</a:t>
            </a:r>
          </a:p>
          <a:p>
            <a:pPr algn="ctr">
              <a:lnSpc>
                <a:spcPts val="2677"/>
              </a:lnSpc>
            </a:pPr>
            <a:r>
              <a:rPr lang="en-US" sz="1912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Аљбана Јашар</a:t>
            </a:r>
          </a:p>
          <a:p>
            <a:pPr algn="ctr">
              <a:lnSpc>
                <a:spcPts val="2677"/>
              </a:lnSpc>
            </a:pPr>
            <a:r>
              <a:rPr lang="en-US" sz="1912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Стефан Врглески</a:t>
            </a:r>
          </a:p>
          <a:p>
            <a:pPr algn="ctr">
              <a:lnSpc>
                <a:spcPts val="2677"/>
              </a:lnSpc>
            </a:pPr>
            <a:r>
              <a:rPr lang="en-US" sz="1912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Ева Балкоска</a:t>
            </a:r>
          </a:p>
          <a:p>
            <a:pPr algn="ctr">
              <a:lnSpc>
                <a:spcPts val="2677"/>
              </a:lnSpc>
            </a:pPr>
            <a:r>
              <a:rPr lang="en-US" sz="1912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Јана Николоска</a:t>
            </a:r>
          </a:p>
          <a:p>
            <a:pPr algn="ctr">
              <a:lnSpc>
                <a:spcPts val="2677"/>
              </a:lnSpc>
            </a:pPr>
            <a:r>
              <a:rPr lang="en-US" sz="1912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Златко Малиминов</a:t>
            </a:r>
          </a:p>
          <a:p>
            <a:pPr algn="ctr">
              <a:lnSpc>
                <a:spcPts val="2677"/>
              </a:lnSpc>
            </a:pPr>
            <a:r>
              <a:rPr lang="en-US" sz="1912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Мила Јовчевска</a:t>
            </a:r>
          </a:p>
          <a:p>
            <a:pPr algn="ctr">
              <a:lnSpc>
                <a:spcPts val="2677"/>
              </a:lnSpc>
              <a:spcBef>
                <a:spcPct val="0"/>
              </a:spcBef>
            </a:pPr>
            <a:r>
              <a:rPr lang="en-US" sz="1912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Мариа Јовчевска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5775" y="485775"/>
            <a:ext cx="17316450" cy="931545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TextBox 3"/>
          <p:cNvSpPr txBox="1"/>
          <p:nvPr/>
        </p:nvSpPr>
        <p:spPr>
          <a:xfrm>
            <a:off x="9057965" y="2550159"/>
            <a:ext cx="7786516" cy="1611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 spc="-2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Испраќањето пари на пријатели преку традиционални банкарски сметки е премногу формално, ригидно и заморно. Бара размена на долги и комплицирани трансакциски сметки (IBAN).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36463" y="2397759"/>
            <a:ext cx="1392718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000"/>
              </a:lnSpc>
              <a:spcBef>
                <a:spcPct val="0"/>
              </a:spcBef>
            </a:pPr>
            <a:r>
              <a:rPr lang="en-US" sz="5000" u="none" strike="noStrike">
                <a:solidFill>
                  <a:srgbClr val="7252A5"/>
                </a:solidFill>
                <a:latin typeface="Proxima Nova"/>
                <a:ea typeface="Proxima Nova"/>
                <a:cs typeface="Proxima Nova"/>
                <a:sym typeface="Proxima Nova"/>
              </a:rPr>
              <a:t>01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057965" y="4513897"/>
            <a:ext cx="7786516" cy="1611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99"/>
              </a:lnSpc>
              <a:spcBef>
                <a:spcPct val="0"/>
              </a:spcBef>
            </a:pPr>
            <a:r>
              <a:rPr lang="en-US" sz="2199" spc="-2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Активното штедење пари е тешко бидејќи бара голема дисциплина, а традиционалните штедни сметки изгледаат невидливи, не носат моментално задоволство и се далеку од краткорочните желби.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057965" y="6477636"/>
            <a:ext cx="7786516" cy="202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99"/>
              </a:lnSpc>
              <a:spcBef>
                <a:spcPct val="0"/>
              </a:spcBef>
            </a:pPr>
            <a:r>
              <a:rPr lang="en-US" sz="2199" spc="-2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Хартиените сметки лесно се губат, а пребарувањето низ генерички извештаи од банка прави да биде невозможно да се запомни што точно било купено, што води до нервоза околу потрошените пари (проблемот „каде ми отидоа парите?“).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36463" y="4371022"/>
            <a:ext cx="1392718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000"/>
              </a:lnSpc>
              <a:spcBef>
                <a:spcPct val="0"/>
              </a:spcBef>
            </a:pPr>
            <a:r>
              <a:rPr lang="en-US" sz="5000" u="none" strike="noStrike">
                <a:solidFill>
                  <a:srgbClr val="7252A5"/>
                </a:solidFill>
                <a:latin typeface="Proxima Nova"/>
                <a:ea typeface="Proxima Nova"/>
                <a:cs typeface="Proxima Nova"/>
                <a:sym typeface="Proxima Nova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36463" y="6334761"/>
            <a:ext cx="1392718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000"/>
              </a:lnSpc>
              <a:spcBef>
                <a:spcPct val="0"/>
              </a:spcBef>
            </a:pPr>
            <a:r>
              <a:rPr lang="en-US" sz="5000" u="none" strike="noStrike">
                <a:solidFill>
                  <a:srgbClr val="7252A5"/>
                </a:solidFill>
                <a:latin typeface="Proxima Nova"/>
                <a:ea typeface="Proxima Nova"/>
                <a:cs typeface="Proxima Nova"/>
                <a:sym typeface="Proxima Nova"/>
              </a:rPr>
              <a:t>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1298" y="4120197"/>
            <a:ext cx="7841524" cy="1384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Главни проблеми на 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Gen Z и Millenials</a:t>
            </a:r>
          </a:p>
        </p:txBody>
      </p:sp>
      <p:sp>
        <p:nvSpPr>
          <p:cNvPr id="10" name="Freeform 10"/>
          <p:cNvSpPr/>
          <p:nvPr/>
        </p:nvSpPr>
        <p:spPr>
          <a:xfrm>
            <a:off x="4329234" y="1446994"/>
            <a:ext cx="9629533" cy="7393011"/>
          </a:xfrm>
          <a:custGeom>
            <a:avLst/>
            <a:gdLst/>
            <a:ahLst/>
            <a:cxnLst/>
            <a:rect l="l" t="t" r="r" b="b"/>
            <a:pathLst>
              <a:path w="9629533" h="7393011">
                <a:moveTo>
                  <a:pt x="0" y="0"/>
                </a:moveTo>
                <a:lnTo>
                  <a:pt x="9629532" y="0"/>
                </a:lnTo>
                <a:lnTo>
                  <a:pt x="9629532" y="7393012"/>
                </a:lnTo>
                <a:lnTo>
                  <a:pt x="0" y="7393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</a:blip>
            <a:stretch>
              <a:fillRect t="-15125" b="-15125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5775" y="485775"/>
            <a:ext cx="17316450" cy="931545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4329234" y="1446994"/>
            <a:ext cx="9629533" cy="7393011"/>
          </a:xfrm>
          <a:custGeom>
            <a:avLst/>
            <a:gdLst/>
            <a:ahLst/>
            <a:cxnLst/>
            <a:rect l="l" t="t" r="r" b="b"/>
            <a:pathLst>
              <a:path w="9629533" h="7393011">
                <a:moveTo>
                  <a:pt x="0" y="0"/>
                </a:moveTo>
                <a:lnTo>
                  <a:pt x="9629532" y="0"/>
                </a:lnTo>
                <a:lnTo>
                  <a:pt x="9629532" y="7393012"/>
                </a:lnTo>
                <a:lnTo>
                  <a:pt x="0" y="7393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</a:blip>
            <a:stretch>
              <a:fillRect t="-15125" b="-1512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91219" y="6269576"/>
            <a:ext cx="4834505" cy="237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0"/>
              </a:lnSpc>
              <a:spcBef>
                <a:spcPct val="0"/>
              </a:spcBef>
            </a:pPr>
            <a:r>
              <a:rPr lang="en-US" sz="2100" spc="-2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Решение: Го претвора испраќањето пари во социјално искуство (како порака со GIF или гласовна). Се елиминираат комплицираните IBAN сметки и непријатноста при делење трошоци со пријателите.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809200"/>
            <a:ext cx="495954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Iute Vibe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64228" y="6269576"/>
            <a:ext cx="4834505" cy="237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0"/>
              </a:lnSpc>
              <a:spcBef>
                <a:spcPct val="0"/>
              </a:spcBef>
            </a:pPr>
            <a:r>
              <a:rPr lang="en-US" sz="2100" spc="-2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Решение: Автоматско штедење со заокружување на секое плаќање до најблиските 10 денари. Штедењето е безболно, а напредокот кон целта (на пр. „Нови AirPods“) е визуелно гемифициран на почетниот екран.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64228" y="5809200"/>
            <a:ext cx="495966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Iute Jar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299757" y="6269576"/>
            <a:ext cx="4834505" cy="1977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0"/>
              </a:lnSpc>
              <a:spcBef>
                <a:spcPct val="0"/>
              </a:spcBef>
            </a:pPr>
            <a:r>
              <a:rPr lang="en-US" sz="2100" spc="-2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Решение: Автоматски зачувува дигитална, пребарлива сметка по секое плаќање со QR-код. Го решава хаосот со изгубени хартиени сметки и прашањето „каде ми отидоа парите?“.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299757" y="5809200"/>
            <a:ext cx="495954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Iute Lens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4945601"/>
            <a:ext cx="299710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7252A5"/>
                </a:solidFill>
                <a:latin typeface="Proxima Nova"/>
                <a:ea typeface="Proxima Nova"/>
                <a:cs typeface="Proxima Nova"/>
                <a:sym typeface="Proxima Nova"/>
              </a:rPr>
              <a:t>01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64228" y="4945601"/>
            <a:ext cx="2992532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7252A5"/>
                </a:solidFill>
                <a:latin typeface="Proxima Nova"/>
                <a:ea typeface="Proxima Nova"/>
                <a:cs typeface="Proxima Nova"/>
                <a:sym typeface="Proxima Nova"/>
              </a:rPr>
              <a:t>02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299757" y="4945601"/>
            <a:ext cx="415128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7252A5"/>
                </a:solidFill>
                <a:latin typeface="Proxima Nova"/>
                <a:ea typeface="Proxima Nova"/>
                <a:cs typeface="Proxima Nova"/>
                <a:sym typeface="Proxima Nova"/>
              </a:rPr>
              <a:t>03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933450"/>
            <a:ext cx="5670402" cy="1775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9"/>
              </a:lnSpc>
              <a:spcBef>
                <a:spcPct val="0"/>
              </a:spcBef>
            </a:pPr>
            <a:r>
              <a:rPr lang="en-US" sz="50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Наши Решенија на проблемите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5300" y="485775"/>
            <a:ext cx="17316450" cy="931545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4329234" y="1446994"/>
            <a:ext cx="9629533" cy="7393011"/>
          </a:xfrm>
          <a:custGeom>
            <a:avLst/>
            <a:gdLst/>
            <a:ahLst/>
            <a:cxnLst/>
            <a:rect l="l" t="t" r="r" b="b"/>
            <a:pathLst>
              <a:path w="9629533" h="7393011">
                <a:moveTo>
                  <a:pt x="0" y="0"/>
                </a:moveTo>
                <a:lnTo>
                  <a:pt x="9629532" y="0"/>
                </a:lnTo>
                <a:lnTo>
                  <a:pt x="9629532" y="7393012"/>
                </a:lnTo>
                <a:lnTo>
                  <a:pt x="0" y="7393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</a:blip>
            <a:stretch>
              <a:fillRect t="-15125" b="-1512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606241" y="2668764"/>
            <a:ext cx="5110254" cy="27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0"/>
              </a:lnSpc>
              <a:spcBef>
                <a:spcPct val="0"/>
              </a:spcBef>
            </a:pPr>
            <a:r>
              <a:rPr lang="en-US" sz="2100" spc="-2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Студенти седат во кафуле и на крајот од дружењето треба да ја поделат сметката. Наместо непријатни пресметки и барање ситни пари, со lute брзо и лесно си префрлаат средства меѓусебно. Процесот е едноставен, модерен и без непотребно чекање.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85237" y="1945598"/>
            <a:ext cx="470719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Iute Vibe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05472" y="5790742"/>
            <a:ext cx="470719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Iute lens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457700"/>
            <a:ext cx="4760444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50"/>
              </a:lnSpc>
              <a:spcBef>
                <a:spcPct val="0"/>
              </a:spcBef>
            </a:pPr>
            <a:r>
              <a:rPr lang="en-US" sz="6500" b="1" spc="-13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Корисничко искуство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06241" y="1661923"/>
            <a:ext cx="2353597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00"/>
              </a:lnSpc>
              <a:spcBef>
                <a:spcPct val="0"/>
              </a:spcBef>
            </a:pPr>
            <a:r>
              <a:rPr lang="en-US" sz="5000" u="none" strike="noStrike">
                <a:solidFill>
                  <a:srgbClr val="7252A5"/>
                </a:solidFill>
                <a:latin typeface="Proxima Nova"/>
                <a:ea typeface="Proxima Nova"/>
                <a:cs typeface="Proxima Nova"/>
                <a:sym typeface="Proxima Nova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06241" y="5541504"/>
            <a:ext cx="2353597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00"/>
              </a:lnSpc>
              <a:spcBef>
                <a:spcPct val="0"/>
              </a:spcBef>
            </a:pPr>
            <a:r>
              <a:rPr lang="en-US" sz="5000" u="none" strike="noStrike">
                <a:solidFill>
                  <a:srgbClr val="7252A5"/>
                </a:solidFill>
                <a:latin typeface="Proxima Nova"/>
                <a:ea typeface="Proxima Nova"/>
                <a:cs typeface="Proxima Nova"/>
                <a:sym typeface="Proxima Nova"/>
              </a:rPr>
              <a:t>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30888" y="1911160"/>
            <a:ext cx="470535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Iute Jar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13357" y="1661923"/>
            <a:ext cx="817531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00"/>
              </a:lnSpc>
              <a:spcBef>
                <a:spcPct val="0"/>
              </a:spcBef>
            </a:pPr>
            <a:r>
              <a:rPr lang="en-US" sz="5000" u="none" strike="noStrike">
                <a:solidFill>
                  <a:srgbClr val="7252A5"/>
                </a:solidFill>
                <a:latin typeface="Proxima Nova"/>
                <a:ea typeface="Proxima Nova"/>
                <a:cs typeface="Proxima Nova"/>
                <a:sym typeface="Proxima Nova"/>
              </a:rPr>
              <a:t>02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13357" y="2668764"/>
            <a:ext cx="5218756" cy="27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0"/>
              </a:lnSpc>
              <a:spcBef>
                <a:spcPct val="0"/>
              </a:spcBef>
            </a:pPr>
            <a:r>
              <a:rPr lang="en-US" sz="2100" spc="-2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Корисник поставува лична цел за штедење, како патување или одмор. Преку lute апликацијата лесно следи колку пари има заштедено и постепено го полни својот „jar“. На визуелен и мотивирачки начин, штедењето станува поорганизирано и подостапно.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06241" y="6557504"/>
            <a:ext cx="5249133" cy="246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Корисникот е оптоварен со многу сметки и нема јасен преглед каде ги троши парите. Со lute Lens, апликацијата автоматски ги организира и прикажува трошоците по категории. Така, корисникот добива подобра контрола врз своите финансии и полесно планира за во иднина.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5775" y="485775"/>
            <a:ext cx="17316450" cy="931545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4329234" y="1446994"/>
            <a:ext cx="9629533" cy="7393011"/>
          </a:xfrm>
          <a:custGeom>
            <a:avLst/>
            <a:gdLst/>
            <a:ahLst/>
            <a:cxnLst/>
            <a:rect l="l" t="t" r="r" b="b"/>
            <a:pathLst>
              <a:path w="9629533" h="7393011">
                <a:moveTo>
                  <a:pt x="0" y="0"/>
                </a:moveTo>
                <a:lnTo>
                  <a:pt x="9629532" y="0"/>
                </a:lnTo>
                <a:lnTo>
                  <a:pt x="9629532" y="7393012"/>
                </a:lnTo>
                <a:lnTo>
                  <a:pt x="0" y="7393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</a:blip>
            <a:stretch>
              <a:fillRect t="-15125" b="-1512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85324" y="1091724"/>
            <a:ext cx="3940352" cy="8103553"/>
          </a:xfrm>
          <a:custGeom>
            <a:avLst/>
            <a:gdLst/>
            <a:ahLst/>
            <a:cxnLst/>
            <a:rect l="l" t="t" r="r" b="b"/>
            <a:pathLst>
              <a:path w="3940352" h="8103553">
                <a:moveTo>
                  <a:pt x="0" y="0"/>
                </a:moveTo>
                <a:lnTo>
                  <a:pt x="3940352" y="0"/>
                </a:lnTo>
                <a:lnTo>
                  <a:pt x="3940352" y="8103552"/>
                </a:lnTo>
                <a:lnTo>
                  <a:pt x="0" y="8103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7298125" y="1159618"/>
            <a:ext cx="3714750" cy="7910615"/>
            <a:chOff x="0" y="0"/>
            <a:chExt cx="928789" cy="19778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28789" cy="1977869"/>
            </a:xfrm>
            <a:custGeom>
              <a:avLst/>
              <a:gdLst/>
              <a:ahLst/>
              <a:cxnLst/>
              <a:rect l="l" t="t" r="r" b="b"/>
              <a:pathLst>
                <a:path w="928789" h="1977869">
                  <a:moveTo>
                    <a:pt x="116710" y="0"/>
                  </a:moveTo>
                  <a:lnTo>
                    <a:pt x="812079" y="0"/>
                  </a:lnTo>
                  <a:cubicBezTo>
                    <a:pt x="843032" y="0"/>
                    <a:pt x="872718" y="12296"/>
                    <a:pt x="894605" y="34183"/>
                  </a:cubicBezTo>
                  <a:cubicBezTo>
                    <a:pt x="916493" y="56071"/>
                    <a:pt x="928789" y="85756"/>
                    <a:pt x="928789" y="116710"/>
                  </a:cubicBezTo>
                  <a:lnTo>
                    <a:pt x="928789" y="1861159"/>
                  </a:lnTo>
                  <a:cubicBezTo>
                    <a:pt x="928789" y="1925616"/>
                    <a:pt x="876536" y="1977869"/>
                    <a:pt x="812079" y="1977869"/>
                  </a:cubicBezTo>
                  <a:lnTo>
                    <a:pt x="116710" y="1977869"/>
                  </a:lnTo>
                  <a:cubicBezTo>
                    <a:pt x="52253" y="1977869"/>
                    <a:pt x="0" y="1925616"/>
                    <a:pt x="0" y="1861159"/>
                  </a:cubicBezTo>
                  <a:lnTo>
                    <a:pt x="0" y="116710"/>
                  </a:lnTo>
                  <a:cubicBezTo>
                    <a:pt x="0" y="52253"/>
                    <a:pt x="52253" y="0"/>
                    <a:pt x="116710" y="0"/>
                  </a:cubicBezTo>
                  <a:close/>
                </a:path>
              </a:pathLst>
            </a:custGeom>
            <a:blipFill>
              <a:blip r:embed="rId4"/>
              <a:stretch>
                <a:fillRect t="-904" b="-904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2517441" y="3457734"/>
            <a:ext cx="5005439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 spc="-12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Управување</a:t>
            </a:r>
            <a:r>
              <a:rPr lang="en-US" sz="2499" b="1" u="none" strike="noStrike" spc="-12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со главниот буџет 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2499" b="1" u="none" strike="noStrike" spc="-12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2499" b="1" u="none" strike="noStrike" spc="-12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517441" y="4711382"/>
            <a:ext cx="4607230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 spc="-12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Следење</a:t>
            </a:r>
            <a:r>
              <a:rPr lang="en-US" sz="2499" b="1" u="none" strike="noStrike" spc="-12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на наменски заштеди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17441" y="6544786"/>
            <a:ext cx="4607230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 spc="-12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Категоризација</a:t>
            </a:r>
            <a:r>
              <a:rPr lang="en-US" sz="2499" b="1" u="none" strike="noStrike" spc="-12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и аналитика на трошоците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764021" y="4948238"/>
            <a:ext cx="46767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359"/>
              </a:lnSpc>
              <a:spcBef>
                <a:spcPct val="0"/>
              </a:spcBef>
            </a:pPr>
            <a:r>
              <a:rPr lang="en-US" sz="2399" b="1" u="none" strike="noStrike">
                <a:solidFill>
                  <a:srgbClr val="7252A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02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764021" y="3467259"/>
            <a:ext cx="46767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359"/>
              </a:lnSpc>
              <a:spcBef>
                <a:spcPct val="0"/>
              </a:spcBef>
            </a:pPr>
            <a:r>
              <a:rPr lang="en-US" sz="2399" b="1" u="none" strike="noStrike">
                <a:solidFill>
                  <a:srgbClr val="7252A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764021" y="6781641"/>
            <a:ext cx="46767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359"/>
              </a:lnSpc>
              <a:spcBef>
                <a:spcPct val="0"/>
              </a:spcBef>
            </a:pPr>
            <a:r>
              <a:rPr lang="en-US" sz="2399" b="1" u="none" strike="noStrike">
                <a:solidFill>
                  <a:srgbClr val="7252A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03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54270" y="3205004"/>
            <a:ext cx="3792879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99"/>
              </a:lnSpc>
              <a:spcBef>
                <a:spcPct val="0"/>
              </a:spcBef>
            </a:pPr>
            <a:r>
              <a:rPr lang="en-US" sz="3999" b="1" spc="-79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Iute digital wallet mockup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5775" y="485775"/>
            <a:ext cx="17316450" cy="931545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4340734" y="1446994"/>
            <a:ext cx="9629533" cy="7393011"/>
          </a:xfrm>
          <a:custGeom>
            <a:avLst/>
            <a:gdLst/>
            <a:ahLst/>
            <a:cxnLst/>
            <a:rect l="l" t="t" r="r" b="b"/>
            <a:pathLst>
              <a:path w="9629533" h="7393011">
                <a:moveTo>
                  <a:pt x="0" y="0"/>
                </a:moveTo>
                <a:lnTo>
                  <a:pt x="9629533" y="0"/>
                </a:lnTo>
                <a:lnTo>
                  <a:pt x="9629533" y="7393012"/>
                </a:lnTo>
                <a:lnTo>
                  <a:pt x="0" y="7393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</a:blip>
            <a:stretch>
              <a:fillRect t="-15125" b="-1512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85324" y="1091724"/>
            <a:ext cx="3940352" cy="8103553"/>
          </a:xfrm>
          <a:custGeom>
            <a:avLst/>
            <a:gdLst/>
            <a:ahLst/>
            <a:cxnLst/>
            <a:rect l="l" t="t" r="r" b="b"/>
            <a:pathLst>
              <a:path w="3940352" h="8103553">
                <a:moveTo>
                  <a:pt x="0" y="0"/>
                </a:moveTo>
                <a:lnTo>
                  <a:pt x="3940352" y="0"/>
                </a:lnTo>
                <a:lnTo>
                  <a:pt x="3940352" y="8103552"/>
                </a:lnTo>
                <a:lnTo>
                  <a:pt x="0" y="8103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7298125" y="1159618"/>
            <a:ext cx="3714750" cy="7910615"/>
            <a:chOff x="0" y="0"/>
            <a:chExt cx="928789" cy="19778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28789" cy="1977869"/>
            </a:xfrm>
            <a:custGeom>
              <a:avLst/>
              <a:gdLst/>
              <a:ahLst/>
              <a:cxnLst/>
              <a:rect l="l" t="t" r="r" b="b"/>
              <a:pathLst>
                <a:path w="928789" h="1977869">
                  <a:moveTo>
                    <a:pt x="116710" y="0"/>
                  </a:moveTo>
                  <a:lnTo>
                    <a:pt x="812079" y="0"/>
                  </a:lnTo>
                  <a:cubicBezTo>
                    <a:pt x="843032" y="0"/>
                    <a:pt x="872718" y="12296"/>
                    <a:pt x="894605" y="34183"/>
                  </a:cubicBezTo>
                  <a:cubicBezTo>
                    <a:pt x="916493" y="56071"/>
                    <a:pt x="928789" y="85756"/>
                    <a:pt x="928789" y="116710"/>
                  </a:cubicBezTo>
                  <a:lnTo>
                    <a:pt x="928789" y="1861159"/>
                  </a:lnTo>
                  <a:cubicBezTo>
                    <a:pt x="928789" y="1925616"/>
                    <a:pt x="876536" y="1977869"/>
                    <a:pt x="812079" y="1977869"/>
                  </a:cubicBezTo>
                  <a:lnTo>
                    <a:pt x="116710" y="1977869"/>
                  </a:lnTo>
                  <a:cubicBezTo>
                    <a:pt x="52253" y="1977869"/>
                    <a:pt x="0" y="1925616"/>
                    <a:pt x="0" y="1861159"/>
                  </a:cubicBezTo>
                  <a:lnTo>
                    <a:pt x="0" y="116710"/>
                  </a:lnTo>
                  <a:cubicBezTo>
                    <a:pt x="0" y="52253"/>
                    <a:pt x="52253" y="0"/>
                    <a:pt x="116710" y="0"/>
                  </a:cubicBezTo>
                  <a:close/>
                </a:path>
              </a:pathLst>
            </a:custGeom>
            <a:blipFill>
              <a:blip r:embed="rId4"/>
              <a:stretch>
                <a:fillRect t="-904" b="-904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2517441" y="3438684"/>
            <a:ext cx="4098408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 spc="-12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Креирање</a:t>
            </a:r>
            <a:r>
              <a:rPr lang="en-US" sz="2499" b="1" u="none" strike="noStrike" spc="-12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финансиски цели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517441" y="4919663"/>
            <a:ext cx="409840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 spc="-12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Визуелен</a:t>
            </a:r>
            <a:r>
              <a:rPr lang="en-US" sz="2499" b="1" u="none" strike="noStrike" spc="-12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напредок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17441" y="6753066"/>
            <a:ext cx="409840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 spc="-12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Месечен</a:t>
            </a:r>
            <a:r>
              <a:rPr lang="en-US" sz="2499" b="1" u="none" strike="noStrike" spc="-12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историјат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764021" y="4948238"/>
            <a:ext cx="46767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359"/>
              </a:lnSpc>
              <a:spcBef>
                <a:spcPct val="0"/>
              </a:spcBef>
            </a:pPr>
            <a:r>
              <a:rPr lang="en-US" sz="2399" b="1" u="none" strike="noStrike">
                <a:solidFill>
                  <a:srgbClr val="7252A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02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764021" y="3467259"/>
            <a:ext cx="46767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359"/>
              </a:lnSpc>
              <a:spcBef>
                <a:spcPct val="0"/>
              </a:spcBef>
            </a:pPr>
            <a:r>
              <a:rPr lang="en-US" sz="2399" b="1" u="none" strike="noStrike">
                <a:solidFill>
                  <a:srgbClr val="7252A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764021" y="6781641"/>
            <a:ext cx="46767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359"/>
              </a:lnSpc>
              <a:spcBef>
                <a:spcPct val="0"/>
              </a:spcBef>
            </a:pPr>
            <a:r>
              <a:rPr lang="en-US" sz="2399" b="1" u="none" strike="noStrike">
                <a:solidFill>
                  <a:srgbClr val="7252A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03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54270" y="3384074"/>
            <a:ext cx="3792879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99"/>
              </a:lnSpc>
              <a:spcBef>
                <a:spcPct val="0"/>
              </a:spcBef>
            </a:pPr>
            <a:r>
              <a:rPr lang="en-US" sz="3999" b="1" spc="-79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Iute digital wallet mockup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5775" y="485775"/>
            <a:ext cx="17316450" cy="931545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4329234" y="1446994"/>
            <a:ext cx="9629533" cy="7393011"/>
          </a:xfrm>
          <a:custGeom>
            <a:avLst/>
            <a:gdLst/>
            <a:ahLst/>
            <a:cxnLst/>
            <a:rect l="l" t="t" r="r" b="b"/>
            <a:pathLst>
              <a:path w="9629533" h="7393011">
                <a:moveTo>
                  <a:pt x="0" y="0"/>
                </a:moveTo>
                <a:lnTo>
                  <a:pt x="9629532" y="0"/>
                </a:lnTo>
                <a:lnTo>
                  <a:pt x="9629532" y="7393012"/>
                </a:lnTo>
                <a:lnTo>
                  <a:pt x="0" y="7393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</a:blip>
            <a:stretch>
              <a:fillRect t="-15125" b="-1512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85324" y="1091724"/>
            <a:ext cx="3940352" cy="8103553"/>
          </a:xfrm>
          <a:custGeom>
            <a:avLst/>
            <a:gdLst/>
            <a:ahLst/>
            <a:cxnLst/>
            <a:rect l="l" t="t" r="r" b="b"/>
            <a:pathLst>
              <a:path w="3940352" h="8103553">
                <a:moveTo>
                  <a:pt x="0" y="0"/>
                </a:moveTo>
                <a:lnTo>
                  <a:pt x="3940352" y="0"/>
                </a:lnTo>
                <a:lnTo>
                  <a:pt x="3940352" y="8103552"/>
                </a:lnTo>
                <a:lnTo>
                  <a:pt x="0" y="8103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7298125" y="1159618"/>
            <a:ext cx="3714750" cy="7910615"/>
            <a:chOff x="0" y="0"/>
            <a:chExt cx="928789" cy="19778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28789" cy="1977869"/>
            </a:xfrm>
            <a:custGeom>
              <a:avLst/>
              <a:gdLst/>
              <a:ahLst/>
              <a:cxnLst/>
              <a:rect l="l" t="t" r="r" b="b"/>
              <a:pathLst>
                <a:path w="928789" h="1977869">
                  <a:moveTo>
                    <a:pt x="116710" y="0"/>
                  </a:moveTo>
                  <a:lnTo>
                    <a:pt x="812079" y="0"/>
                  </a:lnTo>
                  <a:cubicBezTo>
                    <a:pt x="843032" y="0"/>
                    <a:pt x="872718" y="12296"/>
                    <a:pt x="894605" y="34183"/>
                  </a:cubicBezTo>
                  <a:cubicBezTo>
                    <a:pt x="916493" y="56071"/>
                    <a:pt x="928789" y="85756"/>
                    <a:pt x="928789" y="116710"/>
                  </a:cubicBezTo>
                  <a:lnTo>
                    <a:pt x="928789" y="1861159"/>
                  </a:lnTo>
                  <a:cubicBezTo>
                    <a:pt x="928789" y="1925616"/>
                    <a:pt x="876536" y="1977869"/>
                    <a:pt x="812079" y="1977869"/>
                  </a:cubicBezTo>
                  <a:lnTo>
                    <a:pt x="116710" y="1977869"/>
                  </a:lnTo>
                  <a:cubicBezTo>
                    <a:pt x="52253" y="1977869"/>
                    <a:pt x="0" y="1925616"/>
                    <a:pt x="0" y="1861159"/>
                  </a:cubicBezTo>
                  <a:lnTo>
                    <a:pt x="0" y="116710"/>
                  </a:lnTo>
                  <a:cubicBezTo>
                    <a:pt x="0" y="52253"/>
                    <a:pt x="52253" y="0"/>
                    <a:pt x="116710" y="0"/>
                  </a:cubicBezTo>
                  <a:close/>
                </a:path>
              </a:pathLst>
            </a:custGeom>
            <a:blipFill>
              <a:blip r:embed="rId4"/>
              <a:stretch>
                <a:fillRect t="-904" b="-904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2892399" y="3660934"/>
            <a:ext cx="3792879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99"/>
              </a:lnSpc>
              <a:spcBef>
                <a:spcPct val="0"/>
              </a:spcBef>
            </a:pPr>
            <a:r>
              <a:rPr lang="en-US" sz="3999" b="1" spc="-79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Iute digital wallet mockup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517441" y="3438684"/>
            <a:ext cx="409840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 spc="-12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Месечен</a:t>
            </a:r>
            <a:r>
              <a:rPr lang="en-US" sz="2499" b="1" u="none" strike="noStrike" spc="-12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извештај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17441" y="4919663"/>
            <a:ext cx="409840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 spc="-12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Графички</a:t>
            </a:r>
            <a:r>
              <a:rPr lang="en-US" sz="2499" b="1" u="none" strike="noStrike" spc="-12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приказ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17441" y="6753066"/>
            <a:ext cx="4098408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 spc="-12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Категоризација</a:t>
            </a:r>
            <a:r>
              <a:rPr lang="en-US" sz="2499" b="1" u="none" strike="noStrike" spc="-12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на одливите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764021" y="4948238"/>
            <a:ext cx="46767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359"/>
              </a:lnSpc>
              <a:spcBef>
                <a:spcPct val="0"/>
              </a:spcBef>
            </a:pPr>
            <a:r>
              <a:rPr lang="en-US" sz="2399" b="1" u="none" strike="noStrike">
                <a:solidFill>
                  <a:srgbClr val="7252A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02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764021" y="3467259"/>
            <a:ext cx="46767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359"/>
              </a:lnSpc>
              <a:spcBef>
                <a:spcPct val="0"/>
              </a:spcBef>
            </a:pPr>
            <a:r>
              <a:rPr lang="en-US" sz="2399" b="1" u="none" strike="noStrike">
                <a:solidFill>
                  <a:srgbClr val="7252A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01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764021" y="6781641"/>
            <a:ext cx="46767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359"/>
              </a:lnSpc>
              <a:spcBef>
                <a:spcPct val="0"/>
              </a:spcBef>
            </a:pPr>
            <a:r>
              <a:rPr lang="en-US" sz="2399" b="1" u="none" strike="noStrike">
                <a:solidFill>
                  <a:srgbClr val="7252A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03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17362" y="485775"/>
            <a:ext cx="17316450" cy="931545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4329234" y="1446994"/>
            <a:ext cx="9629533" cy="7393011"/>
          </a:xfrm>
          <a:custGeom>
            <a:avLst/>
            <a:gdLst/>
            <a:ahLst/>
            <a:cxnLst/>
            <a:rect l="l" t="t" r="r" b="b"/>
            <a:pathLst>
              <a:path w="9629533" h="7393011">
                <a:moveTo>
                  <a:pt x="0" y="0"/>
                </a:moveTo>
                <a:lnTo>
                  <a:pt x="9629532" y="0"/>
                </a:lnTo>
                <a:lnTo>
                  <a:pt x="9629532" y="7393012"/>
                </a:lnTo>
                <a:lnTo>
                  <a:pt x="0" y="7393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</a:blip>
            <a:stretch>
              <a:fillRect t="-15125" b="-1512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2749550"/>
            <a:ext cx="13772304" cy="1754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 spc="-12" dirty="0" err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Кампањата</a:t>
            </a:r>
            <a:r>
              <a:rPr lang="en-US" sz="2499" b="1" spc="-12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„</a:t>
            </a:r>
            <a:r>
              <a:rPr lang="en-US" sz="2499" b="1" spc="-12" dirty="0" err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Без</a:t>
            </a:r>
            <a:r>
              <a:rPr lang="en-US" sz="2499" b="1" spc="-12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IBAN“ (The "No IBAN" Campaign):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Чиста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гe</a:t>
            </a:r>
            <a:r>
              <a:rPr lang="mk-MK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рила таткика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Налепници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на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банкомати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универзитетски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огласни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табли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и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огледала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во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тоалети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кои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велат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 „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Сè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уште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праќате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IBAN-и?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Има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подобар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начин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.“ QR-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кодот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води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до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преземање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на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iute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Pay.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Ниски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трошоци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голема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љубопитност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длабоко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99" spc="-12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локално</a:t>
            </a:r>
            <a:r>
              <a:rPr lang="en-US" sz="2499" spc="-12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095875"/>
            <a:ext cx="12862773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 spc="-12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iute Предизвик (TikTok/Reels): </a:t>
            </a:r>
            <a:r>
              <a:rPr lang="en-US" sz="2499" spc="-1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Предизвик на социјалните мрежи каде што се снимате како плаќате нешто со iute Pay на неочекувано место — во автобус, на пазарска тезга, делење шаварма во 2 часот по полноќ. Хаштаг: #iutemoment. Најдоброто видео освојува 10.000 iutePlus поени.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7442200"/>
            <a:ext cx="11524403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 spc="-12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iute x Универзитетски партнер: </a:t>
            </a:r>
            <a:r>
              <a:rPr lang="en-US" sz="2499" spc="-1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Партнерство со студентските сојузи на УКИМ, ФОН и СЕЕУ. iute Pay станува официјален начин за плаќање на настани на студентските сојузи, оброци во кантини и кампус услуги. Вградена посветена публика, институционален кредибилитет, секојдневна употреба.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104900"/>
            <a:ext cx="8258396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99"/>
              </a:lnSpc>
              <a:spcBef>
                <a:spcPct val="0"/>
              </a:spcBef>
            </a:pPr>
            <a:r>
              <a:rPr lang="en-US" sz="3999" b="1" spc="-79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Идеја за настап на пазарот (Go to Market idea)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5775" y="485775"/>
            <a:ext cx="17316450" cy="931545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4329234" y="1446994"/>
            <a:ext cx="9629533" cy="7393011"/>
          </a:xfrm>
          <a:custGeom>
            <a:avLst/>
            <a:gdLst/>
            <a:ahLst/>
            <a:cxnLst/>
            <a:rect l="l" t="t" r="r" b="b"/>
            <a:pathLst>
              <a:path w="9629533" h="7393011">
                <a:moveTo>
                  <a:pt x="0" y="0"/>
                </a:moveTo>
                <a:lnTo>
                  <a:pt x="9629532" y="0"/>
                </a:lnTo>
                <a:lnTo>
                  <a:pt x="9629532" y="7393012"/>
                </a:lnTo>
                <a:lnTo>
                  <a:pt x="0" y="7393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</a:blip>
            <a:stretch>
              <a:fillRect t="-15125" b="-1512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810600" y="3486150"/>
            <a:ext cx="8666799" cy="314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b="1" spc="-44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Благодариме за вниманието!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602</Words>
  <Application>Microsoft Office PowerPoint</Application>
  <PresentationFormat>Custom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Proxima Nova Bold</vt:lpstr>
      <vt:lpstr>Proxima Nova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iute</dc:title>
  <cp:lastModifiedBy>stefan vrgleski</cp:lastModifiedBy>
  <cp:revision>2</cp:revision>
  <dcterms:created xsi:type="dcterms:W3CDTF">2006-08-16T00:00:00Z</dcterms:created>
  <dcterms:modified xsi:type="dcterms:W3CDTF">2026-05-31T11:39:00Z</dcterms:modified>
  <dc:identifier>DAHK9EqX7Yw</dc:identifier>
</cp:coreProperties>
</file>